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72" r:id="rId3"/>
    <p:sldId id="273" r:id="rId4"/>
    <p:sldId id="274" r:id="rId5"/>
    <p:sldId id="275" r:id="rId6"/>
    <p:sldId id="276" r:id="rId7"/>
    <p:sldId id="277" r:id="rId8"/>
    <p:sldId id="284" r:id="rId9"/>
    <p:sldId id="287" r:id="rId10"/>
    <p:sldId id="285" r:id="rId11"/>
    <p:sldId id="286" r:id="rId12"/>
    <p:sldId id="289" r:id="rId13"/>
    <p:sldId id="278" r:id="rId14"/>
    <p:sldId id="280" r:id="rId15"/>
    <p:sldId id="281" r:id="rId16"/>
    <p:sldId id="279" r:id="rId17"/>
    <p:sldId id="282" r:id="rId18"/>
    <p:sldId id="283" r:id="rId19"/>
    <p:sldId id="290" r:id="rId20"/>
    <p:sldId id="291" r:id="rId21"/>
    <p:sldId id="292" r:id="rId22"/>
    <p:sldId id="293" r:id="rId23"/>
    <p:sldId id="294" r:id="rId24"/>
    <p:sldId id="295" r:id="rId25"/>
    <p:sldId id="296" r:id="rId26"/>
    <p:sldId id="297" r:id="rId27"/>
    <p:sldId id="301" r:id="rId28"/>
    <p:sldId id="302" r:id="rId29"/>
    <p:sldId id="298" r:id="rId30"/>
    <p:sldId id="29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186" autoAdjust="0"/>
  </p:normalViewPr>
  <p:slideViewPr>
    <p:cSldViewPr snapToGrid="0">
      <p:cViewPr varScale="1">
        <p:scale>
          <a:sx n="52" d="100"/>
          <a:sy n="52" d="100"/>
        </p:scale>
        <p:origin x="1434" y="72"/>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B18FC9-6D75-4EFF-86D4-1394940D77FC}" type="datetimeFigureOut">
              <a:rPr lang="en-US" smtClean="0"/>
              <a:t>10/13/2025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B9F145-7AAD-41AB-92D2-A5B90C938D52}" type="slidenum">
              <a:rPr lang="en-US" smtClean="0"/>
              <a:t>‹#›</a:t>
            </a:fld>
            <a:endParaRPr lang="en-US"/>
          </a:p>
        </p:txBody>
      </p:sp>
    </p:spTree>
    <p:extLst>
      <p:ext uri="{BB962C8B-B14F-4D97-AF65-F5344CB8AC3E}">
        <p14:creationId xmlns:p14="http://schemas.microsoft.com/office/powerpoint/2010/main" val="1700421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3</a:t>
            </a:fld>
            <a:endParaRPr lang="en-US"/>
          </a:p>
        </p:txBody>
      </p:sp>
    </p:spTree>
    <p:extLst>
      <p:ext uri="{BB962C8B-B14F-4D97-AF65-F5344CB8AC3E}">
        <p14:creationId xmlns:p14="http://schemas.microsoft.com/office/powerpoint/2010/main" val="33565383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Facilitator Tips: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a:solidFill>
                  <a:schemeClr val="tx1"/>
                </a:solidFill>
                <a:effectLst/>
                <a:latin typeface="+mn-lt"/>
                <a:ea typeface="+mn-ea"/>
                <a:cs typeface="+mn-cs"/>
              </a:rPr>
              <a:t>Learning </a:t>
            </a:r>
            <a:r>
              <a:rPr lang="en-US" sz="1200" b="1" kern="1200" dirty="0">
                <a:solidFill>
                  <a:schemeClr val="tx1"/>
                </a:solidFill>
                <a:effectLst/>
                <a:latin typeface="+mn-lt"/>
                <a:ea typeface="+mn-ea"/>
                <a:cs typeface="+mn-cs"/>
              </a:rPr>
              <a:t>Point:</a:t>
            </a:r>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Group 3: Use the </a:t>
            </a:r>
            <a:r>
              <a:rPr lang="en-US" sz="1200" b="1" kern="1200" dirty="0">
                <a:solidFill>
                  <a:schemeClr val="tx1"/>
                </a:solidFill>
                <a:effectLst/>
                <a:latin typeface="+mn-lt"/>
                <a:ea typeface="+mn-ea"/>
                <a:cs typeface="+mn-cs"/>
              </a:rPr>
              <a:t>WHO Surgical Safety Checklist</a:t>
            </a:r>
            <a:r>
              <a:rPr lang="en-US" sz="1200" kern="1200" dirty="0">
                <a:solidFill>
                  <a:schemeClr val="tx1"/>
                </a:solidFill>
                <a:effectLst/>
                <a:latin typeface="+mn-lt"/>
                <a:ea typeface="+mn-ea"/>
                <a:cs typeface="+mn-cs"/>
              </a:rPr>
              <a:t> and verify </a:t>
            </a:r>
            <a:r>
              <a:rPr lang="en-US" sz="1200" b="1" kern="1200" dirty="0">
                <a:solidFill>
                  <a:schemeClr val="tx1"/>
                </a:solidFill>
                <a:effectLst/>
                <a:latin typeface="+mn-lt"/>
                <a:ea typeface="+mn-ea"/>
                <a:cs typeface="+mn-cs"/>
              </a:rPr>
              <a:t>patient identity and surgical site</a:t>
            </a:r>
            <a:r>
              <a:rPr lang="en-US" sz="1200" kern="1200" dirty="0">
                <a:solidFill>
                  <a:schemeClr val="tx1"/>
                </a:solidFill>
                <a:effectLst/>
                <a:latin typeface="+mn-lt"/>
                <a:ea typeface="+mn-ea"/>
                <a:cs typeface="+mn-cs"/>
              </a:rPr>
              <a:t> before every procedure.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Group 4: </a:t>
            </a:r>
            <a:r>
              <a:rPr lang="en-US" dirty="0"/>
              <a:t>Avoid premature closure—</a:t>
            </a:r>
            <a:r>
              <a:rPr lang="en-US" b="1" dirty="0"/>
              <a:t>consider all possible diagnoses</a:t>
            </a:r>
            <a:r>
              <a:rPr lang="en-US" dirty="0"/>
              <a:t>, use available tests, and ensure timely follow-up.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28</a:t>
            </a:fld>
            <a:endParaRPr lang="en-US"/>
          </a:p>
        </p:txBody>
      </p:sp>
    </p:spTree>
    <p:extLst>
      <p:ext uri="{BB962C8B-B14F-4D97-AF65-F5344CB8AC3E}">
        <p14:creationId xmlns:p14="http://schemas.microsoft.com/office/powerpoint/2010/main" val="4048839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9</a:t>
            </a:fld>
            <a:endParaRPr lang="en-US"/>
          </a:p>
        </p:txBody>
      </p:sp>
    </p:spTree>
    <p:extLst>
      <p:ext uri="{BB962C8B-B14F-4D97-AF65-F5344CB8AC3E}">
        <p14:creationId xmlns:p14="http://schemas.microsoft.com/office/powerpoint/2010/main" val="3927490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10</a:t>
            </a:fld>
            <a:endParaRPr lang="en-US"/>
          </a:p>
        </p:txBody>
      </p:sp>
    </p:spTree>
    <p:extLst>
      <p:ext uri="{BB962C8B-B14F-4D97-AF65-F5344CB8AC3E}">
        <p14:creationId xmlns:p14="http://schemas.microsoft.com/office/powerpoint/2010/main" val="2206309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11</a:t>
            </a:fld>
            <a:endParaRPr lang="en-US"/>
          </a:p>
        </p:txBody>
      </p:sp>
    </p:spTree>
    <p:extLst>
      <p:ext uri="{BB962C8B-B14F-4D97-AF65-F5344CB8AC3E}">
        <p14:creationId xmlns:p14="http://schemas.microsoft.com/office/powerpoint/2010/main" val="28410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14</a:t>
            </a:fld>
            <a:endParaRPr lang="en-US"/>
          </a:p>
        </p:txBody>
      </p:sp>
    </p:spTree>
    <p:extLst>
      <p:ext uri="{BB962C8B-B14F-4D97-AF65-F5344CB8AC3E}">
        <p14:creationId xmlns:p14="http://schemas.microsoft.com/office/powerpoint/2010/main" val="599937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15</a:t>
            </a:fld>
            <a:endParaRPr lang="en-US"/>
          </a:p>
        </p:txBody>
      </p:sp>
    </p:spTree>
    <p:extLst>
      <p:ext uri="{BB962C8B-B14F-4D97-AF65-F5344CB8AC3E}">
        <p14:creationId xmlns:p14="http://schemas.microsoft.com/office/powerpoint/2010/main" val="1732928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24</a:t>
            </a:fld>
            <a:endParaRPr lang="en-US"/>
          </a:p>
        </p:txBody>
      </p:sp>
    </p:spTree>
    <p:extLst>
      <p:ext uri="{BB962C8B-B14F-4D97-AF65-F5344CB8AC3E}">
        <p14:creationId xmlns:p14="http://schemas.microsoft.com/office/powerpoint/2010/main" val="1083932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Divide participants into 4 groups.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Each group receives a short case scenario (e.g., medication, surgical, infection, diagnostic).</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Identify:</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What went wrong</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How harm could have been prevented</a:t>
            </a:r>
            <a:endParaRPr lang="en-US" sz="11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One improvement recommendation</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Present findings in 3 minutes per group.</a:t>
            </a:r>
            <a:endParaRPr lang="en-US" sz="11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Example Case:</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A nurse uses the same syringe to draw medicine for two patients from a multi-dose vial.</a:t>
            </a:r>
          </a:p>
          <a:p>
            <a:r>
              <a:rPr lang="en-US" sz="1200" b="1" kern="1200" dirty="0">
                <a:solidFill>
                  <a:schemeClr val="tx1"/>
                </a:solidFill>
                <a:effectLst/>
                <a:latin typeface="+mn-lt"/>
                <a:ea typeface="+mn-ea"/>
                <a:cs typeface="+mn-cs"/>
              </a:rPr>
              <a:t>Questions: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What are the risks?</a:t>
            </a:r>
          </a:p>
          <a:p>
            <a:pPr lvl="0"/>
            <a:r>
              <a:rPr lang="en-US" sz="1200" kern="1200" dirty="0">
                <a:solidFill>
                  <a:schemeClr val="tx1"/>
                </a:solidFill>
                <a:effectLst/>
                <a:latin typeface="+mn-lt"/>
                <a:ea typeface="+mn-ea"/>
                <a:cs typeface="+mn-cs"/>
              </a:rPr>
              <a:t>Which safety protocols were violated?</a:t>
            </a:r>
          </a:p>
          <a:p>
            <a:r>
              <a:rPr lang="en-US" sz="1200" kern="1200" dirty="0">
                <a:solidFill>
                  <a:schemeClr val="tx1"/>
                </a:solidFill>
                <a:effectLst/>
                <a:latin typeface="+mn-lt"/>
                <a:ea typeface="+mn-ea"/>
                <a:cs typeface="+mn-cs"/>
              </a:rPr>
              <a:t>What should be done differently?</a:t>
            </a:r>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26</a:t>
            </a:fld>
            <a:endParaRPr lang="en-US"/>
          </a:p>
        </p:txBody>
      </p:sp>
    </p:spTree>
    <p:extLst>
      <p:ext uri="{BB962C8B-B14F-4D97-AF65-F5344CB8AC3E}">
        <p14:creationId xmlns:p14="http://schemas.microsoft.com/office/powerpoint/2010/main" val="1035607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Facilitator Notes: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Learning Point:</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Case 1: Always review renal or hepatic function before prescribing medications and ensure </a:t>
            </a:r>
            <a:r>
              <a:rPr lang="en-US" sz="1200" b="1" kern="1200" dirty="0">
                <a:solidFill>
                  <a:schemeClr val="tx1"/>
                </a:solidFill>
                <a:effectLst/>
                <a:latin typeface="+mn-lt"/>
                <a:ea typeface="+mn-ea"/>
                <a:cs typeface="+mn-cs"/>
              </a:rPr>
              <a:t>dose adjustment</a:t>
            </a:r>
            <a:r>
              <a:rPr lang="en-US" sz="1200" kern="1200" dirty="0">
                <a:solidFill>
                  <a:schemeClr val="tx1"/>
                </a:solidFill>
                <a:effectLst/>
                <a:latin typeface="+mn-lt"/>
                <a:ea typeface="+mn-ea"/>
                <a:cs typeface="+mn-cs"/>
              </a:rPr>
              <a:t> where necessary.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Case 2: </a:t>
            </a:r>
            <a:r>
              <a:rPr lang="en-US" sz="1200" kern="1200" dirty="0">
                <a:solidFill>
                  <a:schemeClr val="tx1"/>
                </a:solidFill>
                <a:effectLst/>
                <a:latin typeface="+mn-lt"/>
                <a:ea typeface="+mn-ea"/>
                <a:cs typeface="+mn-cs"/>
              </a:rPr>
              <a:t>Hand hygiene and single-use PPE are </a:t>
            </a:r>
            <a:r>
              <a:rPr lang="en-US" sz="1200" b="1" kern="1200" dirty="0">
                <a:solidFill>
                  <a:schemeClr val="tx1"/>
                </a:solidFill>
                <a:effectLst/>
                <a:latin typeface="+mn-lt"/>
                <a:ea typeface="+mn-ea"/>
                <a:cs typeface="+mn-cs"/>
              </a:rPr>
              <a:t>non-negotiable</a:t>
            </a:r>
            <a:r>
              <a:rPr lang="en-US" sz="1200" kern="1200" dirty="0">
                <a:solidFill>
                  <a:schemeClr val="tx1"/>
                </a:solidFill>
                <a:effectLst/>
                <a:latin typeface="+mn-lt"/>
                <a:ea typeface="+mn-ea"/>
                <a:cs typeface="+mn-cs"/>
              </a:rPr>
              <a:t> infection prevention practices.</a:t>
            </a:r>
          </a:p>
          <a:p>
            <a:endParaRPr lang="en-US" dirty="0"/>
          </a:p>
        </p:txBody>
      </p:sp>
      <p:sp>
        <p:nvSpPr>
          <p:cNvPr id="4" name="Slide Number Placeholder 3"/>
          <p:cNvSpPr>
            <a:spLocks noGrp="1"/>
          </p:cNvSpPr>
          <p:nvPr>
            <p:ph type="sldNum" sz="quarter" idx="5"/>
          </p:nvPr>
        </p:nvSpPr>
        <p:spPr/>
        <p:txBody>
          <a:bodyPr/>
          <a:lstStyle/>
          <a:p>
            <a:fld id="{D9B9F145-7AAD-41AB-92D2-A5B90C938D52}" type="slidenum">
              <a:rPr lang="en-US" smtClean="0"/>
              <a:t>27</a:t>
            </a:fld>
            <a:endParaRPr lang="en-US"/>
          </a:p>
        </p:txBody>
      </p:sp>
    </p:spTree>
    <p:extLst>
      <p:ext uri="{BB962C8B-B14F-4D97-AF65-F5344CB8AC3E}">
        <p14:creationId xmlns:p14="http://schemas.microsoft.com/office/powerpoint/2010/main" val="3993741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E7C65-C061-4ECC-A2F6-EBD779C8D9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C3F2AA9-2AD1-4DF5-9549-A38B67C965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80C2CC-C0D7-4965-939B-92418BD0FBF0}"/>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5" name="Footer Placeholder 4">
            <a:extLst>
              <a:ext uri="{FF2B5EF4-FFF2-40B4-BE49-F238E27FC236}">
                <a16:creationId xmlns:a16="http://schemas.microsoft.com/office/drawing/2014/main" id="{DCE1E93B-A9C0-4246-B131-2BAEDABACF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138BA9-A7AE-4372-A8CB-D04CDA7086E6}"/>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2803839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34C2C-A4F5-4706-B800-14C769C6005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603509-C990-4C50-AEC9-AB32397FAFB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D6A816-1B2E-495D-AFB1-AFA55B9ECC5E}"/>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5" name="Footer Placeholder 4">
            <a:extLst>
              <a:ext uri="{FF2B5EF4-FFF2-40B4-BE49-F238E27FC236}">
                <a16:creationId xmlns:a16="http://schemas.microsoft.com/office/drawing/2014/main" id="{1079C1C9-6496-416C-AA5C-3AA50BF09F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8C8BF6-960B-4B83-81EF-492F7BA35E64}"/>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4136216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B8280B-E252-49B1-80C8-CC93D161BF1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5A971B-45E9-4D97-B12F-D9EFB1B4930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5F3360-A2A9-4DBF-90A5-EA0D4412BBBC}"/>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5" name="Footer Placeholder 4">
            <a:extLst>
              <a:ext uri="{FF2B5EF4-FFF2-40B4-BE49-F238E27FC236}">
                <a16:creationId xmlns:a16="http://schemas.microsoft.com/office/drawing/2014/main" id="{4BA91F59-A0B5-4CD8-A9EE-A3BFFFFE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4FA2E7-72F5-4A54-A65F-FBBF4FEC1A69}"/>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2916488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0D6C5-6665-4380-AD79-322F65C089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202DA4-9FAE-4D9E-9950-A250104FB64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693A8C-2295-43C9-986A-07B828986FF2}"/>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5" name="Footer Placeholder 4">
            <a:extLst>
              <a:ext uri="{FF2B5EF4-FFF2-40B4-BE49-F238E27FC236}">
                <a16:creationId xmlns:a16="http://schemas.microsoft.com/office/drawing/2014/main" id="{5CF5150C-9727-4C9F-BB5B-AAB82E705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91FE00-064B-4969-95AC-2A94C45A0FC4}"/>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15242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813E3-5C5A-4880-A769-17DA92187A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68776F-BCEB-4FBE-83E1-CAD40ACD9C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2BF175-6A71-42F1-AFA0-77024899F9EB}"/>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5" name="Footer Placeholder 4">
            <a:extLst>
              <a:ext uri="{FF2B5EF4-FFF2-40B4-BE49-F238E27FC236}">
                <a16:creationId xmlns:a16="http://schemas.microsoft.com/office/drawing/2014/main" id="{E10AFEA5-69A3-4466-A4E3-02BB107337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51B569-4F75-4E2F-B56F-570D0AF99E21}"/>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3277368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FBB59-7F85-4155-B45A-0F2029D457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C921A4-873F-47E0-AF3E-E8D92C58988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754FD1-5388-491C-84EC-827E74B624D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9B901B-5B39-4F33-87F5-758962246E06}"/>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6" name="Footer Placeholder 5">
            <a:extLst>
              <a:ext uri="{FF2B5EF4-FFF2-40B4-BE49-F238E27FC236}">
                <a16:creationId xmlns:a16="http://schemas.microsoft.com/office/drawing/2014/main" id="{698A03EE-74C5-46B5-B815-1B576DD004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ADC702-8287-498C-ACD5-CEEAADECBBCF}"/>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4243483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44EFC-881F-45D3-A2A5-E99DC9DE23B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851D8D-6D09-4C81-84F4-0653E6BA85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5A58A44-732A-46C1-B84F-6FC3DE69B93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76106B-F4D6-4EDD-95BB-9DD7AA7395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AC0A61-32D9-4F3E-909C-4FDB6F54A73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36BAD7-5D9F-4AD5-9A16-C6C15892010D}"/>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8" name="Footer Placeholder 7">
            <a:extLst>
              <a:ext uri="{FF2B5EF4-FFF2-40B4-BE49-F238E27FC236}">
                <a16:creationId xmlns:a16="http://schemas.microsoft.com/office/drawing/2014/main" id="{2EA4FFBD-A29E-4074-8D3F-DD3BD6F83A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0CF79E-8DB2-46ED-87FA-D4B34EA8C877}"/>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1826771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ED69A-4E71-4A02-9768-9589E49E83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A419E7-ABF5-41CD-8F48-0DD4F68D7364}"/>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4" name="Footer Placeholder 3">
            <a:extLst>
              <a:ext uri="{FF2B5EF4-FFF2-40B4-BE49-F238E27FC236}">
                <a16:creationId xmlns:a16="http://schemas.microsoft.com/office/drawing/2014/main" id="{D0FA06D0-13CD-4FBA-8634-68735B8C4E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C7945FA-D50F-4253-B348-D34F1E51AB88}"/>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2840286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BB174E-C087-4A5A-8D2B-C7C2A5BE0D0C}"/>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3" name="Footer Placeholder 2">
            <a:extLst>
              <a:ext uri="{FF2B5EF4-FFF2-40B4-BE49-F238E27FC236}">
                <a16:creationId xmlns:a16="http://schemas.microsoft.com/office/drawing/2014/main" id="{DE8C55F9-F4B2-4EDF-B0A8-601CAE726A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AD20E8-608C-45EA-BC93-9C45B06F836C}"/>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2898313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EB781-9C80-4C38-A254-D64FBCAF29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9403C4B-608C-4F08-86B5-919662DCA3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278F665-002A-4BF1-80D6-72A7F1D0D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2F9E512-6F7A-4BE0-9DD4-AA367FDDA762}"/>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6" name="Footer Placeholder 5">
            <a:extLst>
              <a:ext uri="{FF2B5EF4-FFF2-40B4-BE49-F238E27FC236}">
                <a16:creationId xmlns:a16="http://schemas.microsoft.com/office/drawing/2014/main" id="{6CCFB926-282E-4E82-B31B-18717A117B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561FC7-99AF-4021-BBB6-BE78E560754C}"/>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949209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A399A-928D-4730-9DD7-118AF59637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33A3A5-3A1D-4ABD-857C-750A57CD7E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361F69-4BC9-4F9F-B4C6-11BDEB809A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B577DB-0257-4F2B-9E69-D9A1AC562DB3}"/>
              </a:ext>
            </a:extLst>
          </p:cNvPr>
          <p:cNvSpPr>
            <a:spLocks noGrp="1"/>
          </p:cNvSpPr>
          <p:nvPr>
            <p:ph type="dt" sz="half" idx="10"/>
          </p:nvPr>
        </p:nvSpPr>
        <p:spPr/>
        <p:txBody>
          <a:bodyPr/>
          <a:lstStyle/>
          <a:p>
            <a:fld id="{12637544-59AD-4C79-AC07-FDA95D4E80DF}" type="datetimeFigureOut">
              <a:rPr lang="en-US" smtClean="0"/>
              <a:t>10/13/2025</a:t>
            </a:fld>
            <a:endParaRPr lang="en-US"/>
          </a:p>
        </p:txBody>
      </p:sp>
      <p:sp>
        <p:nvSpPr>
          <p:cNvPr id="6" name="Footer Placeholder 5">
            <a:extLst>
              <a:ext uri="{FF2B5EF4-FFF2-40B4-BE49-F238E27FC236}">
                <a16:creationId xmlns:a16="http://schemas.microsoft.com/office/drawing/2014/main" id="{773E9A56-8365-4557-B751-A9AB3D7173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2A2A78-0E5E-40C9-BB12-7F5D5327BB0D}"/>
              </a:ext>
            </a:extLst>
          </p:cNvPr>
          <p:cNvSpPr>
            <a:spLocks noGrp="1"/>
          </p:cNvSpPr>
          <p:nvPr>
            <p:ph type="sldNum" sz="quarter" idx="12"/>
          </p:nvPr>
        </p:nvSpPr>
        <p:spPr/>
        <p:txBody>
          <a:bodyPr/>
          <a:lstStyle/>
          <a:p>
            <a:fld id="{69224CD0-0B2C-41AF-A550-E3D1107902D3}" type="slidenum">
              <a:rPr lang="en-US" smtClean="0"/>
              <a:t>‹#›</a:t>
            </a:fld>
            <a:endParaRPr lang="en-US"/>
          </a:p>
        </p:txBody>
      </p:sp>
    </p:spTree>
    <p:extLst>
      <p:ext uri="{BB962C8B-B14F-4D97-AF65-F5344CB8AC3E}">
        <p14:creationId xmlns:p14="http://schemas.microsoft.com/office/powerpoint/2010/main" val="1204165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DF831B-85E2-4E13-ACFE-5C754D2E67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FF032D3-200A-412E-B372-87C11513A6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FCC55C-81A6-40B9-9E20-0C0870E8B9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637544-59AD-4C79-AC07-FDA95D4E80DF}" type="datetimeFigureOut">
              <a:rPr lang="en-US" smtClean="0"/>
              <a:t>10/13/2025</a:t>
            </a:fld>
            <a:endParaRPr lang="en-US"/>
          </a:p>
        </p:txBody>
      </p:sp>
      <p:sp>
        <p:nvSpPr>
          <p:cNvPr id="5" name="Footer Placeholder 4">
            <a:extLst>
              <a:ext uri="{FF2B5EF4-FFF2-40B4-BE49-F238E27FC236}">
                <a16:creationId xmlns:a16="http://schemas.microsoft.com/office/drawing/2014/main" id="{FA771BCD-EFD0-4D13-9D3A-2FB519D2D6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4D8FC2-7124-477B-89A6-CCC1E6DA6A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224CD0-0B2C-41AF-A550-E3D1107902D3}" type="slidenum">
              <a:rPr lang="en-US" smtClean="0"/>
              <a:t>‹#›</a:t>
            </a:fld>
            <a:endParaRPr lang="en-US"/>
          </a:p>
        </p:txBody>
      </p:sp>
    </p:spTree>
    <p:extLst>
      <p:ext uri="{BB962C8B-B14F-4D97-AF65-F5344CB8AC3E}">
        <p14:creationId xmlns:p14="http://schemas.microsoft.com/office/powerpoint/2010/main" val="265626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244A2-BBA7-4CBF-A7ED-8AE56B5E63B9}"/>
              </a:ext>
            </a:extLst>
          </p:cNvPr>
          <p:cNvSpPr>
            <a:spLocks noGrp="1"/>
          </p:cNvSpPr>
          <p:nvPr>
            <p:ph type="ctrTitle"/>
          </p:nvPr>
        </p:nvSpPr>
        <p:spPr>
          <a:xfrm>
            <a:off x="1524000" y="184517"/>
            <a:ext cx="9144000" cy="1065785"/>
          </a:xfrm>
        </p:spPr>
        <p:txBody>
          <a:bodyPr>
            <a:normAutofit fontScale="90000"/>
          </a:bodyPr>
          <a:lstStyle/>
          <a:p>
            <a:r>
              <a:rPr lang="en-US" sz="3600" b="1" dirty="0">
                <a:solidFill>
                  <a:schemeClr val="accent1">
                    <a:lumMod val="75000"/>
                  </a:schemeClr>
                </a:solidFill>
              </a:rPr>
              <a:t>Common Patient Safety Risks in Primary Healthcare </a:t>
            </a:r>
            <a:br>
              <a:rPr lang="en-US" sz="3600" b="1" dirty="0">
                <a:solidFill>
                  <a:schemeClr val="accent1">
                    <a:lumMod val="75000"/>
                  </a:schemeClr>
                </a:solidFill>
              </a:rPr>
            </a:br>
            <a:r>
              <a:rPr lang="en-US" sz="3600" b="1" dirty="0">
                <a:solidFill>
                  <a:schemeClr val="accent1">
                    <a:lumMod val="75000"/>
                  </a:schemeClr>
                </a:solidFill>
              </a:rPr>
              <a:t>and Their Management</a:t>
            </a:r>
            <a:endParaRPr lang="en-US" sz="3600" dirty="0">
              <a:solidFill>
                <a:schemeClr val="accent1">
                  <a:lumMod val="75000"/>
                </a:schemeClr>
              </a:solidFill>
            </a:endParaRPr>
          </a:p>
        </p:txBody>
      </p:sp>
      <p:sp>
        <p:nvSpPr>
          <p:cNvPr id="3" name="Subtitle 2">
            <a:extLst>
              <a:ext uri="{FF2B5EF4-FFF2-40B4-BE49-F238E27FC236}">
                <a16:creationId xmlns:a16="http://schemas.microsoft.com/office/drawing/2014/main" id="{0F564C33-CFE7-4BC7-A127-E1B7BB15F580}"/>
              </a:ext>
            </a:extLst>
          </p:cNvPr>
          <p:cNvSpPr>
            <a:spLocks noGrp="1"/>
          </p:cNvSpPr>
          <p:nvPr>
            <p:ph type="subTitle" idx="1"/>
          </p:nvPr>
        </p:nvSpPr>
        <p:spPr>
          <a:xfrm>
            <a:off x="1769745" y="6245592"/>
            <a:ext cx="9144000" cy="612408"/>
          </a:xfrm>
        </p:spPr>
        <p:txBody>
          <a:bodyPr>
            <a:normAutofit fontScale="92500" lnSpcReduction="20000"/>
          </a:bodyPr>
          <a:lstStyle/>
          <a:p>
            <a:r>
              <a:rPr lang="en-US" b="1" i="1" dirty="0">
                <a:solidFill>
                  <a:schemeClr val="accent6">
                    <a:lumMod val="75000"/>
                  </a:schemeClr>
                </a:solidFill>
              </a:rPr>
              <a:t>Khyber Pakhtunkhwa Human Capital Investment Project (KP-HCIP)</a:t>
            </a:r>
            <a:br>
              <a:rPr lang="en-US" dirty="0"/>
            </a:br>
            <a:endParaRPr lang="en-US" dirty="0"/>
          </a:p>
        </p:txBody>
      </p:sp>
      <p:pic>
        <p:nvPicPr>
          <p:cNvPr id="5" name="Picture 4" title="Inserting image...">
            <a:extLst>
              <a:ext uri="{FF2B5EF4-FFF2-40B4-BE49-F238E27FC236}">
                <a16:creationId xmlns:a16="http://schemas.microsoft.com/office/drawing/2014/main" id="{BE83872C-79DC-41FF-9F9B-566811F9BDBB}"/>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578225" y="1838960"/>
            <a:ext cx="5035550" cy="31800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0021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a:xfrm>
            <a:off x="2807153" y="352992"/>
            <a:ext cx="5954486" cy="745218"/>
          </a:xfrm>
        </p:spPr>
        <p:txBody>
          <a:bodyPr>
            <a:normAutofit/>
          </a:bodyPr>
          <a:lstStyle/>
          <a:p>
            <a:pPr algn="ctr"/>
            <a:r>
              <a:rPr lang="en-US" sz="3200" b="1" dirty="0">
                <a:solidFill>
                  <a:srgbClr val="0070C0"/>
                </a:solidFill>
              </a:rPr>
              <a:t>Common Surgical Errors</a:t>
            </a: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3508310" y="1380931"/>
            <a:ext cx="7845490" cy="2626826"/>
          </a:xfrm>
        </p:spPr>
        <p:txBody>
          <a:bodyPr>
            <a:normAutofit fontScale="92500" lnSpcReduction="20000"/>
          </a:bodyPr>
          <a:lstStyle/>
          <a:p>
            <a:pPr lvl="0">
              <a:lnSpc>
                <a:spcPct val="150000"/>
              </a:lnSpc>
            </a:pPr>
            <a:r>
              <a:rPr lang="en-US" b="1" dirty="0"/>
              <a:t>Operating on Wrong Site/Person:</a:t>
            </a:r>
            <a:endParaRPr lang="en-US" dirty="0"/>
          </a:p>
          <a:p>
            <a:pPr lvl="0">
              <a:lnSpc>
                <a:spcPct val="150000"/>
              </a:lnSpc>
            </a:pPr>
            <a:r>
              <a:rPr lang="en-US" b="1" dirty="0"/>
              <a:t>Anesthesia mistakes:</a:t>
            </a:r>
            <a:r>
              <a:rPr lang="en-US" dirty="0"/>
              <a:t> </a:t>
            </a:r>
          </a:p>
          <a:p>
            <a:pPr lvl="0">
              <a:lnSpc>
                <a:spcPct val="150000"/>
              </a:lnSpc>
            </a:pPr>
            <a:r>
              <a:rPr lang="en-US" b="1" dirty="0"/>
              <a:t>Retention of foreign objects:</a:t>
            </a:r>
            <a:r>
              <a:rPr lang="en-US" dirty="0"/>
              <a:t> </a:t>
            </a:r>
          </a:p>
          <a:p>
            <a:pPr lvl="0">
              <a:lnSpc>
                <a:spcPct val="150000"/>
              </a:lnSpc>
            </a:pPr>
            <a:r>
              <a:rPr lang="en-US" b="1" dirty="0"/>
              <a:t>Hemorrhage or Excessive Bleeding: </a:t>
            </a:r>
            <a:endParaRPr lang="en-US" dirty="0"/>
          </a:p>
          <a:p>
            <a:endParaRPr lang="en-US" dirty="0"/>
          </a:p>
        </p:txBody>
      </p:sp>
      <p:pic>
        <p:nvPicPr>
          <p:cNvPr id="4" name="Picture 3" title="Inserting image...">
            <a:extLst>
              <a:ext uri="{FF2B5EF4-FFF2-40B4-BE49-F238E27FC236}">
                <a16:creationId xmlns:a16="http://schemas.microsoft.com/office/drawing/2014/main" id="{95FED87A-A587-4D0C-9785-3A63805CC1E5}"/>
              </a:ext>
            </a:extLst>
          </p:cNvPr>
          <p:cNvPicPr/>
          <p:nvPr/>
        </p:nvPicPr>
        <p:blipFill>
          <a:blip r:embed="rId3">
            <a:extLst>
              <a:ext uri="{28A0092B-C50C-407E-A947-70E740481C1C}">
                <a14:useLocalDpi xmlns:a14="http://schemas.microsoft.com/office/drawing/2010/main" val="0"/>
              </a:ext>
            </a:extLst>
          </a:blip>
          <a:stretch>
            <a:fillRect/>
          </a:stretch>
        </p:blipFill>
        <p:spPr>
          <a:xfrm>
            <a:off x="8428944" y="4298610"/>
            <a:ext cx="3405188" cy="2194265"/>
          </a:xfrm>
          <a:prstGeom prst="rect">
            <a:avLst/>
          </a:prstGeom>
        </p:spPr>
      </p:pic>
      <p:pic>
        <p:nvPicPr>
          <p:cNvPr id="5" name="Picture 4" title="Inserting image...">
            <a:extLst>
              <a:ext uri="{FF2B5EF4-FFF2-40B4-BE49-F238E27FC236}">
                <a16:creationId xmlns:a16="http://schemas.microsoft.com/office/drawing/2014/main" id="{A8A2E28F-CE2A-43D3-8E44-5705034F4E5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86467" y="4310743"/>
            <a:ext cx="2220686" cy="2182132"/>
          </a:xfrm>
          <a:prstGeom prst="rect">
            <a:avLst/>
          </a:prstGeom>
        </p:spPr>
      </p:pic>
      <p:pic>
        <p:nvPicPr>
          <p:cNvPr id="6" name="Picture 5" title="Inserting image...">
            <a:extLst>
              <a:ext uri="{FF2B5EF4-FFF2-40B4-BE49-F238E27FC236}">
                <a16:creationId xmlns:a16="http://schemas.microsoft.com/office/drawing/2014/main" id="{2E293320-BBBB-466B-97FB-5CAC8824DA44}"/>
              </a:ext>
            </a:extLst>
          </p:cNvPr>
          <p:cNvPicPr/>
          <p:nvPr/>
        </p:nvPicPr>
        <p:blipFill>
          <a:blip r:embed="rId5">
            <a:extLst>
              <a:ext uri="{28A0092B-C50C-407E-A947-70E740481C1C}">
                <a14:useLocalDpi xmlns:a14="http://schemas.microsoft.com/office/drawing/2010/main" val="0"/>
              </a:ext>
            </a:extLst>
          </a:blip>
          <a:stretch>
            <a:fillRect/>
          </a:stretch>
        </p:blipFill>
        <p:spPr>
          <a:xfrm>
            <a:off x="4300877" y="4310743"/>
            <a:ext cx="2808515" cy="2194265"/>
          </a:xfrm>
          <a:prstGeom prst="rect">
            <a:avLst/>
          </a:prstGeom>
        </p:spPr>
      </p:pic>
    </p:spTree>
    <p:extLst>
      <p:ext uri="{BB962C8B-B14F-4D97-AF65-F5344CB8AC3E}">
        <p14:creationId xmlns:p14="http://schemas.microsoft.com/office/powerpoint/2010/main" val="332273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a:xfrm>
            <a:off x="307910" y="113509"/>
            <a:ext cx="10515600" cy="457201"/>
          </a:xfrm>
        </p:spPr>
        <p:txBody>
          <a:bodyPr>
            <a:noAutofit/>
          </a:bodyPr>
          <a:lstStyle/>
          <a:p>
            <a:pPr algn="ctr"/>
            <a:r>
              <a:rPr lang="en-US" sz="3200" b="1" dirty="0">
                <a:solidFill>
                  <a:srgbClr val="0070C0"/>
                </a:solidFill>
              </a:rPr>
              <a:t>Other examples of surgical errors include</a:t>
            </a:r>
            <a:endParaRPr lang="en-US" sz="3200" dirty="0">
              <a:solidFill>
                <a:srgbClr val="0070C0"/>
              </a:solidFill>
            </a:endParaRP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522514" y="664015"/>
            <a:ext cx="10786188" cy="5194072"/>
          </a:xfrm>
        </p:spPr>
        <p:txBody>
          <a:bodyPr>
            <a:noAutofit/>
          </a:bodyPr>
          <a:lstStyle/>
          <a:p>
            <a:pPr lvl="0" algn="just">
              <a:lnSpc>
                <a:spcPct val="150000"/>
              </a:lnSpc>
            </a:pPr>
            <a:r>
              <a:rPr lang="en-US" sz="2000" b="1" dirty="0">
                <a:solidFill>
                  <a:schemeClr val="accent5">
                    <a:lumMod val="50000"/>
                  </a:schemeClr>
                </a:solidFill>
              </a:rPr>
              <a:t>Infections: </a:t>
            </a:r>
            <a:r>
              <a:rPr lang="en-US" sz="2000" dirty="0"/>
              <a:t>Inadequate sterilization techniques, improper wound care, or failure to administer proper postoperative antibiotics, resulting in surgical site infections.</a:t>
            </a:r>
          </a:p>
          <a:p>
            <a:pPr lvl="0" algn="just">
              <a:lnSpc>
                <a:spcPct val="150000"/>
              </a:lnSpc>
            </a:pPr>
            <a:r>
              <a:rPr lang="en-US" sz="2000" b="1" dirty="0">
                <a:solidFill>
                  <a:schemeClr val="accent5">
                    <a:lumMod val="50000"/>
                  </a:schemeClr>
                </a:solidFill>
              </a:rPr>
              <a:t>C-Section Errors</a:t>
            </a:r>
            <a:r>
              <a:rPr lang="en-US" sz="2000" b="1" dirty="0"/>
              <a:t>: </a:t>
            </a:r>
            <a:r>
              <a:rPr lang="en-US" sz="2000" dirty="0"/>
              <a:t>If the C-Section is not performed correctly or in a timely manner, it can result in injury to the mother or child.</a:t>
            </a:r>
          </a:p>
          <a:p>
            <a:pPr lvl="0" algn="just">
              <a:lnSpc>
                <a:spcPct val="150000"/>
              </a:lnSpc>
            </a:pPr>
            <a:r>
              <a:rPr lang="en-US" sz="2000" b="1" dirty="0">
                <a:solidFill>
                  <a:schemeClr val="accent5">
                    <a:lumMod val="50000"/>
                  </a:schemeClr>
                </a:solidFill>
              </a:rPr>
              <a:t>Nerve Damage</a:t>
            </a:r>
            <a:r>
              <a:rPr lang="en-US" sz="2000" b="1" dirty="0"/>
              <a:t>:</a:t>
            </a:r>
            <a:r>
              <a:rPr lang="en-US" sz="2000" dirty="0"/>
              <a:t> Nerves may be accidentally severed or compressed during surgery, leading to issues like numbness, paralysis, or chronic pain in the affected area.</a:t>
            </a:r>
          </a:p>
          <a:p>
            <a:pPr lvl="0" algn="just">
              <a:lnSpc>
                <a:spcPct val="150000"/>
              </a:lnSpc>
            </a:pPr>
            <a:r>
              <a:rPr lang="en-US" sz="2000" b="1" dirty="0">
                <a:solidFill>
                  <a:schemeClr val="accent5">
                    <a:lumMod val="50000"/>
                  </a:schemeClr>
                </a:solidFill>
              </a:rPr>
              <a:t>Organ Perforation</a:t>
            </a:r>
            <a:r>
              <a:rPr lang="en-US" sz="2000" b="1" dirty="0"/>
              <a:t>: </a:t>
            </a:r>
            <a:r>
              <a:rPr lang="en-US" sz="2000" dirty="0"/>
              <a:t>Inadvertent perforation or injury to nearby organs can happen during various surgical procedures, leading to complications.</a:t>
            </a:r>
          </a:p>
          <a:p>
            <a:pPr lvl="0" algn="just">
              <a:lnSpc>
                <a:spcPct val="150000"/>
              </a:lnSpc>
            </a:pPr>
            <a:r>
              <a:rPr lang="en-US" sz="2000" b="1" dirty="0">
                <a:solidFill>
                  <a:schemeClr val="accent5">
                    <a:lumMod val="50000"/>
                  </a:schemeClr>
                </a:solidFill>
              </a:rPr>
              <a:t>Vascular Injuries</a:t>
            </a:r>
            <a:r>
              <a:rPr lang="en-US" sz="2000" b="1" dirty="0"/>
              <a:t>:</a:t>
            </a:r>
            <a:r>
              <a:rPr lang="en-US" sz="2000" dirty="0"/>
              <a:t> Damage to blood vessels, such as arteries or veins, can lead to circulation problems and potentially life-threatening situations.</a:t>
            </a:r>
          </a:p>
          <a:p>
            <a:pPr algn="just">
              <a:lnSpc>
                <a:spcPct val="150000"/>
              </a:lnSpc>
            </a:pPr>
            <a:r>
              <a:rPr lang="en-US" sz="2000" b="1" dirty="0">
                <a:solidFill>
                  <a:schemeClr val="accent5">
                    <a:lumMod val="50000"/>
                  </a:schemeClr>
                </a:solidFill>
              </a:rPr>
              <a:t>Allergic Reactions: </a:t>
            </a:r>
            <a:r>
              <a:rPr lang="en-US" sz="2000" dirty="0"/>
              <a:t>Neglecting to account for a patient’s allergies to medications or surgical materials can result in severe</a:t>
            </a:r>
            <a:r>
              <a:rPr lang="en-US" sz="2000" dirty="0">
                <a:solidFill>
                  <a:schemeClr val="accent5">
                    <a:lumMod val="50000"/>
                  </a:schemeClr>
                </a:solidFill>
              </a:rPr>
              <a:t> </a:t>
            </a:r>
            <a:r>
              <a:rPr lang="en-US" sz="2000" dirty="0"/>
              <a:t>allergic reactions during surgery</a:t>
            </a:r>
          </a:p>
        </p:txBody>
      </p:sp>
    </p:spTree>
    <p:extLst>
      <p:ext uri="{BB962C8B-B14F-4D97-AF65-F5344CB8AC3E}">
        <p14:creationId xmlns:p14="http://schemas.microsoft.com/office/powerpoint/2010/main" val="2139290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title="Inserting image...">
            <a:extLst>
              <a:ext uri="{FF2B5EF4-FFF2-40B4-BE49-F238E27FC236}">
                <a16:creationId xmlns:a16="http://schemas.microsoft.com/office/drawing/2014/main" id="{184B2F03-ABDA-4B79-861E-676C0CACCC0B}"/>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79510" y="0"/>
            <a:ext cx="9255967" cy="6858000"/>
          </a:xfrm>
          <a:prstGeom prst="rect">
            <a:avLst/>
          </a:prstGeom>
        </p:spPr>
      </p:pic>
    </p:spTree>
    <p:extLst>
      <p:ext uri="{BB962C8B-B14F-4D97-AF65-F5344CB8AC3E}">
        <p14:creationId xmlns:p14="http://schemas.microsoft.com/office/powerpoint/2010/main" val="2370621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normAutofit fontScale="90000"/>
          </a:bodyPr>
          <a:lstStyle/>
          <a:p>
            <a:r>
              <a:rPr lang="en-US" sz="4000" b="1" dirty="0">
                <a:solidFill>
                  <a:srgbClr val="0070C0"/>
                </a:solidFill>
              </a:rPr>
              <a:t>SECTION 3 — Healthcare-Associated Infections (HAIs)</a:t>
            </a:r>
            <a:br>
              <a:rPr lang="en-US" dirty="0"/>
            </a:br>
            <a:endParaRPr lang="en-US" dirty="0"/>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464976" y="1749117"/>
            <a:ext cx="8361784" cy="2018587"/>
          </a:xfrm>
        </p:spPr>
        <p:txBody>
          <a:bodyPr>
            <a:normAutofit fontScale="85000" lnSpcReduction="20000"/>
          </a:bodyPr>
          <a:lstStyle/>
          <a:p>
            <a:pPr marL="0" indent="0">
              <a:lnSpc>
                <a:spcPct val="150000"/>
              </a:lnSpc>
              <a:buNone/>
            </a:pPr>
            <a:r>
              <a:rPr lang="en-US" b="1" dirty="0"/>
              <a:t>Understanding HAIs</a:t>
            </a:r>
            <a:endParaRPr lang="en-US" dirty="0"/>
          </a:p>
          <a:p>
            <a:pPr lvl="1">
              <a:lnSpc>
                <a:spcPct val="150000"/>
              </a:lnSpc>
            </a:pPr>
            <a:r>
              <a:rPr lang="en-US" dirty="0"/>
              <a:t>Occur during health care for another condition.</a:t>
            </a:r>
          </a:p>
          <a:p>
            <a:pPr lvl="1">
              <a:lnSpc>
                <a:spcPct val="150000"/>
              </a:lnSpc>
            </a:pPr>
            <a:r>
              <a:rPr lang="en-US" dirty="0"/>
              <a:t>4 major types: UTI, SSI, bloodstream infection, pneumonia.</a:t>
            </a:r>
          </a:p>
          <a:p>
            <a:pPr lvl="1">
              <a:lnSpc>
                <a:spcPct val="150000"/>
              </a:lnSpc>
            </a:pPr>
            <a:r>
              <a:rPr lang="en-US" dirty="0"/>
              <a:t>Consequences: longer stays, higher costs, AMR, and death.</a:t>
            </a:r>
          </a:p>
          <a:p>
            <a:endParaRPr lang="en-US" dirty="0"/>
          </a:p>
        </p:txBody>
      </p:sp>
      <p:pic>
        <p:nvPicPr>
          <p:cNvPr id="4" name="Picture 3" title="Inserting image...">
            <a:extLst>
              <a:ext uri="{FF2B5EF4-FFF2-40B4-BE49-F238E27FC236}">
                <a16:creationId xmlns:a16="http://schemas.microsoft.com/office/drawing/2014/main" id="{859670E2-35D9-4117-81D8-7609639FFFA2}"/>
              </a:ext>
            </a:extLst>
          </p:cNvPr>
          <p:cNvPicPr/>
          <p:nvPr/>
        </p:nvPicPr>
        <p:blipFill>
          <a:blip r:embed="rId2">
            <a:extLst>
              <a:ext uri="{28A0092B-C50C-407E-A947-70E740481C1C}">
                <a14:useLocalDpi xmlns:a14="http://schemas.microsoft.com/office/drawing/2010/main" val="0"/>
              </a:ext>
            </a:extLst>
          </a:blip>
          <a:stretch>
            <a:fillRect/>
          </a:stretch>
        </p:blipFill>
        <p:spPr>
          <a:xfrm>
            <a:off x="8382000" y="4027714"/>
            <a:ext cx="3505199" cy="2465161"/>
          </a:xfrm>
          <a:prstGeom prst="rect">
            <a:avLst/>
          </a:prstGeom>
        </p:spPr>
      </p:pic>
    </p:spTree>
    <p:extLst>
      <p:ext uri="{BB962C8B-B14F-4D97-AF65-F5344CB8AC3E}">
        <p14:creationId xmlns:p14="http://schemas.microsoft.com/office/powerpoint/2010/main" val="242037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lstStyle/>
          <a:p>
            <a:endParaRPr lang="en-US"/>
          </a:p>
        </p:txBody>
      </p:sp>
      <p:pic>
        <p:nvPicPr>
          <p:cNvPr id="4" name="Content Placeholder 3" title="Inserting image...">
            <a:extLst>
              <a:ext uri="{FF2B5EF4-FFF2-40B4-BE49-F238E27FC236}">
                <a16:creationId xmlns:a16="http://schemas.microsoft.com/office/drawing/2014/main" id="{45C8A33C-61E0-4115-8C1C-361371ED242D}"/>
              </a:ext>
            </a:extLst>
          </p:cNvPr>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785257" y="1"/>
            <a:ext cx="9056914" cy="6858000"/>
          </a:xfrm>
          <a:prstGeom prst="rect">
            <a:avLst/>
          </a:prstGeom>
        </p:spPr>
      </p:pic>
    </p:spTree>
    <p:extLst>
      <p:ext uri="{BB962C8B-B14F-4D97-AF65-F5344CB8AC3E}">
        <p14:creationId xmlns:p14="http://schemas.microsoft.com/office/powerpoint/2010/main" val="1147901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lstStyle/>
          <a:p>
            <a:endParaRPr lang="en-US"/>
          </a:p>
        </p:txBody>
      </p:sp>
      <p:pic>
        <p:nvPicPr>
          <p:cNvPr id="4" name="Content Placeholder 3" title="Inserting image...">
            <a:extLst>
              <a:ext uri="{FF2B5EF4-FFF2-40B4-BE49-F238E27FC236}">
                <a16:creationId xmlns:a16="http://schemas.microsoft.com/office/drawing/2014/main" id="{63BFC091-7E87-48D0-BFE8-706794F0DE86}"/>
              </a:ext>
            </a:extLst>
          </p:cNvPr>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175656" y="0"/>
            <a:ext cx="9971313" cy="7402285"/>
          </a:xfrm>
          <a:prstGeom prst="rect">
            <a:avLst/>
          </a:prstGeom>
        </p:spPr>
      </p:pic>
    </p:spTree>
    <p:extLst>
      <p:ext uri="{BB962C8B-B14F-4D97-AF65-F5344CB8AC3E}">
        <p14:creationId xmlns:p14="http://schemas.microsoft.com/office/powerpoint/2010/main" val="3371058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lstStyle/>
          <a:p>
            <a:pPr algn="ctr"/>
            <a:r>
              <a:rPr lang="en-US" sz="3600" b="1" dirty="0">
                <a:solidFill>
                  <a:srgbClr val="0070C0"/>
                </a:solidFill>
              </a:rPr>
              <a:t>Preventing HAIs</a:t>
            </a:r>
            <a:br>
              <a:rPr lang="en-US" dirty="0"/>
            </a:br>
            <a:endParaRPr lang="en-US" dirty="0"/>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149289" y="1690688"/>
            <a:ext cx="4704184" cy="4351338"/>
          </a:xfrm>
        </p:spPr>
        <p:txBody>
          <a:bodyPr>
            <a:normAutofit fontScale="92500" lnSpcReduction="20000"/>
          </a:bodyPr>
          <a:lstStyle/>
          <a:p>
            <a:pPr lvl="0">
              <a:lnSpc>
                <a:spcPct val="150000"/>
              </a:lnSpc>
            </a:pPr>
            <a:r>
              <a:rPr lang="en-US" dirty="0"/>
              <a:t>Hand hygiene (before &amp; after every patient contact)</a:t>
            </a:r>
          </a:p>
          <a:p>
            <a:pPr lvl="0">
              <a:lnSpc>
                <a:spcPct val="150000"/>
              </a:lnSpc>
            </a:pPr>
            <a:r>
              <a:rPr lang="en-US" dirty="0"/>
              <a:t>Surface disinfection and isolation when required</a:t>
            </a:r>
          </a:p>
          <a:p>
            <a:pPr lvl="0">
              <a:lnSpc>
                <a:spcPct val="150000"/>
              </a:lnSpc>
            </a:pPr>
            <a:r>
              <a:rPr lang="en-US" dirty="0"/>
              <a:t>Use PPE appropriately</a:t>
            </a:r>
          </a:p>
          <a:p>
            <a:pPr lvl="0">
              <a:lnSpc>
                <a:spcPct val="150000"/>
              </a:lnSpc>
            </a:pPr>
            <a:r>
              <a:rPr lang="en-US" dirty="0"/>
              <a:t>Follow sterilization and waste disposal protocols</a:t>
            </a:r>
          </a:p>
          <a:p>
            <a:endParaRPr lang="en-US" dirty="0"/>
          </a:p>
        </p:txBody>
      </p:sp>
      <p:pic>
        <p:nvPicPr>
          <p:cNvPr id="4" name="Picture 3" title="Inserting image...">
            <a:extLst>
              <a:ext uri="{FF2B5EF4-FFF2-40B4-BE49-F238E27FC236}">
                <a16:creationId xmlns:a16="http://schemas.microsoft.com/office/drawing/2014/main" id="{BC79208D-FC53-4DC1-BDB5-D3BE5CFEECB6}"/>
              </a:ext>
            </a:extLst>
          </p:cNvPr>
          <p:cNvPicPr/>
          <p:nvPr/>
        </p:nvPicPr>
        <p:blipFill>
          <a:blip r:embed="rId2">
            <a:extLst>
              <a:ext uri="{28A0092B-C50C-407E-A947-70E740481C1C}">
                <a14:useLocalDpi xmlns:a14="http://schemas.microsoft.com/office/drawing/2010/main" val="0"/>
              </a:ext>
            </a:extLst>
          </a:blip>
          <a:stretch>
            <a:fillRect/>
          </a:stretch>
        </p:blipFill>
        <p:spPr>
          <a:xfrm>
            <a:off x="5001209" y="1690688"/>
            <a:ext cx="7041502" cy="3862873"/>
          </a:xfrm>
          <a:prstGeom prst="rect">
            <a:avLst/>
          </a:prstGeom>
        </p:spPr>
      </p:pic>
    </p:spTree>
    <p:extLst>
      <p:ext uri="{BB962C8B-B14F-4D97-AF65-F5344CB8AC3E}">
        <p14:creationId xmlns:p14="http://schemas.microsoft.com/office/powerpoint/2010/main" val="1960142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normAutofit/>
          </a:bodyPr>
          <a:lstStyle/>
          <a:p>
            <a:pPr algn="ctr"/>
            <a:r>
              <a:rPr lang="en-US" sz="3600" b="1" dirty="0">
                <a:solidFill>
                  <a:srgbClr val="0070C0"/>
                </a:solidFill>
              </a:rPr>
              <a:t>SECTION 4 — Diagnostic Errors</a:t>
            </a:r>
            <a:br>
              <a:rPr lang="en-US" sz="3600" dirty="0">
                <a:solidFill>
                  <a:srgbClr val="0070C0"/>
                </a:solidFill>
              </a:rPr>
            </a:br>
            <a:endParaRPr lang="en-US" sz="3600" dirty="0">
              <a:solidFill>
                <a:srgbClr val="0070C0"/>
              </a:solidFill>
            </a:endParaRP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p:txBody>
          <a:bodyPr/>
          <a:lstStyle/>
          <a:p>
            <a:pPr marL="0" indent="0">
              <a:lnSpc>
                <a:spcPct val="200000"/>
              </a:lnSpc>
              <a:buNone/>
            </a:pPr>
            <a:r>
              <a:rPr lang="en-US" b="1" dirty="0"/>
              <a:t>Diagnostic Errors</a:t>
            </a:r>
            <a:endParaRPr lang="en-US" dirty="0"/>
          </a:p>
          <a:p>
            <a:pPr lvl="1">
              <a:lnSpc>
                <a:spcPct val="200000"/>
              </a:lnSpc>
            </a:pPr>
            <a:r>
              <a:rPr lang="en-US" dirty="0"/>
              <a:t>Failure to make an accurate or timely diagnosis.</a:t>
            </a:r>
          </a:p>
          <a:p>
            <a:pPr lvl="1">
              <a:lnSpc>
                <a:spcPct val="200000"/>
              </a:lnSpc>
            </a:pPr>
            <a:r>
              <a:rPr lang="en-US" dirty="0"/>
              <a:t>Often due to cognitive biases, poor communication, limited tests, or lack of follow-up.</a:t>
            </a:r>
          </a:p>
          <a:p>
            <a:endParaRPr lang="en-US" dirty="0"/>
          </a:p>
        </p:txBody>
      </p:sp>
    </p:spTree>
    <p:extLst>
      <p:ext uri="{BB962C8B-B14F-4D97-AF65-F5344CB8AC3E}">
        <p14:creationId xmlns:p14="http://schemas.microsoft.com/office/powerpoint/2010/main" val="15493343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lstStyle/>
          <a:p>
            <a:r>
              <a:rPr lang="en-US" sz="3600" b="1" dirty="0">
                <a:solidFill>
                  <a:srgbClr val="0070C0"/>
                </a:solidFill>
              </a:rPr>
              <a:t>Key Factors Causing Diagnostic Errors:</a:t>
            </a:r>
            <a:br>
              <a:rPr lang="en-US" dirty="0"/>
            </a:br>
            <a:endParaRPr lang="en-US" dirty="0"/>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838200" y="1175657"/>
            <a:ext cx="10515600" cy="5486400"/>
          </a:xfrm>
        </p:spPr>
        <p:txBody>
          <a:bodyPr>
            <a:normAutofit fontScale="40000" lnSpcReduction="20000"/>
          </a:bodyPr>
          <a:lstStyle/>
          <a:p>
            <a:pPr marL="514350" indent="-514350">
              <a:lnSpc>
                <a:spcPct val="120000"/>
              </a:lnSpc>
              <a:buFont typeface="+mj-lt"/>
              <a:buAutoNum type="arabicPeriod"/>
            </a:pPr>
            <a:r>
              <a:rPr lang="en-US" sz="4200" b="1" dirty="0"/>
              <a:t>Cognitive Errors</a:t>
            </a:r>
            <a:endParaRPr lang="en-US" sz="4200" dirty="0"/>
          </a:p>
          <a:p>
            <a:pPr marL="514350" indent="-514350">
              <a:lnSpc>
                <a:spcPct val="120000"/>
              </a:lnSpc>
              <a:buFont typeface="+mj-lt"/>
              <a:buAutoNum type="arabicPeriod"/>
            </a:pPr>
            <a:r>
              <a:rPr lang="en-US" sz="4200" b="1" dirty="0"/>
              <a:t>Access to high quality primary care</a:t>
            </a:r>
            <a:endParaRPr lang="en-US" sz="4200" dirty="0"/>
          </a:p>
          <a:p>
            <a:pPr marL="514350" indent="-514350">
              <a:lnSpc>
                <a:spcPct val="120000"/>
              </a:lnSpc>
              <a:buFont typeface="+mj-lt"/>
              <a:buAutoNum type="arabicPeriod"/>
            </a:pPr>
            <a:r>
              <a:rPr lang="en-US" sz="4200" b="1" dirty="0"/>
              <a:t>Availability of health care professionals and specialists</a:t>
            </a:r>
            <a:endParaRPr lang="en-US" sz="4200" dirty="0"/>
          </a:p>
          <a:p>
            <a:pPr marL="514350" indent="-514350">
              <a:lnSpc>
                <a:spcPct val="120000"/>
              </a:lnSpc>
              <a:buFont typeface="+mj-lt"/>
              <a:buAutoNum type="arabicPeriod"/>
            </a:pPr>
            <a:r>
              <a:rPr lang="en-US" sz="4200" b="1" dirty="0"/>
              <a:t>Teamwork:</a:t>
            </a:r>
            <a:r>
              <a:rPr lang="en-US" sz="4200" dirty="0"/>
              <a:t> </a:t>
            </a:r>
          </a:p>
          <a:p>
            <a:pPr marL="514350" indent="-514350">
              <a:lnSpc>
                <a:spcPct val="120000"/>
              </a:lnSpc>
              <a:buFont typeface="+mj-lt"/>
              <a:buAutoNum type="arabicPeriod"/>
            </a:pPr>
            <a:r>
              <a:rPr lang="en-US" sz="4200" b="1" dirty="0"/>
              <a:t>Availability of diagnostic tests</a:t>
            </a:r>
            <a:endParaRPr lang="en-US" sz="4200" dirty="0"/>
          </a:p>
          <a:p>
            <a:pPr marL="514350" indent="-514350">
              <a:lnSpc>
                <a:spcPct val="120000"/>
              </a:lnSpc>
              <a:buFont typeface="+mj-lt"/>
              <a:buAutoNum type="arabicPeriod"/>
            </a:pPr>
            <a:r>
              <a:rPr lang="en-US" sz="4200" b="1" dirty="0"/>
              <a:t>Communication</a:t>
            </a:r>
            <a:endParaRPr lang="en-US" sz="4200" dirty="0"/>
          </a:p>
          <a:p>
            <a:pPr marL="514350" indent="-514350">
              <a:lnSpc>
                <a:spcPct val="120000"/>
              </a:lnSpc>
              <a:buFont typeface="+mj-lt"/>
              <a:buAutoNum type="arabicPeriod"/>
            </a:pPr>
            <a:r>
              <a:rPr lang="en-US" sz="4200" b="1" dirty="0"/>
              <a:t>Care coordination</a:t>
            </a:r>
            <a:endParaRPr lang="en-US" sz="4200" dirty="0"/>
          </a:p>
          <a:p>
            <a:pPr marL="514350" indent="-514350">
              <a:lnSpc>
                <a:spcPct val="120000"/>
              </a:lnSpc>
              <a:buFont typeface="+mj-lt"/>
              <a:buAutoNum type="arabicPeriod"/>
            </a:pPr>
            <a:r>
              <a:rPr lang="en-US" sz="4200" b="1" dirty="0"/>
              <a:t>Follow-up</a:t>
            </a:r>
            <a:endParaRPr lang="en-US" sz="4200" dirty="0"/>
          </a:p>
          <a:p>
            <a:pPr marL="514350" indent="-514350">
              <a:lnSpc>
                <a:spcPct val="120000"/>
              </a:lnSpc>
              <a:buFont typeface="+mj-lt"/>
              <a:buAutoNum type="arabicPeriod"/>
            </a:pPr>
            <a:r>
              <a:rPr lang="en-US" sz="4200" b="1" dirty="0"/>
              <a:t>Affordability of care</a:t>
            </a:r>
            <a:endParaRPr lang="en-US" sz="4200" dirty="0"/>
          </a:p>
          <a:p>
            <a:pPr marL="514350" indent="-514350">
              <a:lnSpc>
                <a:spcPct val="120000"/>
              </a:lnSpc>
              <a:buFont typeface="+mj-lt"/>
              <a:buAutoNum type="arabicPeriod"/>
            </a:pPr>
            <a:r>
              <a:rPr lang="en-US" sz="4200" b="1" dirty="0"/>
              <a:t>Training of health care providers</a:t>
            </a:r>
            <a:r>
              <a:rPr lang="en-US" sz="4200" dirty="0"/>
              <a:t> </a:t>
            </a:r>
          </a:p>
          <a:p>
            <a:pPr marL="514350" indent="-514350">
              <a:lnSpc>
                <a:spcPct val="120000"/>
              </a:lnSpc>
              <a:buFont typeface="+mj-lt"/>
              <a:buAutoNum type="arabicPeriod"/>
            </a:pPr>
            <a:r>
              <a:rPr lang="en-US" sz="4200" b="1" dirty="0"/>
              <a:t>Availability of health informatics resources</a:t>
            </a:r>
            <a:endParaRPr lang="en-US" sz="4200" dirty="0"/>
          </a:p>
          <a:p>
            <a:pPr marL="514350" indent="-514350">
              <a:lnSpc>
                <a:spcPct val="120000"/>
              </a:lnSpc>
              <a:buFont typeface="+mj-lt"/>
              <a:buAutoNum type="arabicPeriod"/>
            </a:pPr>
            <a:r>
              <a:rPr lang="en-US" sz="4200" b="1" dirty="0"/>
              <a:t>Culture</a:t>
            </a:r>
            <a:endParaRPr lang="en-US" sz="4200" dirty="0"/>
          </a:p>
          <a:p>
            <a:pPr marL="514350" indent="-514350">
              <a:lnSpc>
                <a:spcPct val="120000"/>
              </a:lnSpc>
              <a:buFont typeface="+mj-lt"/>
              <a:buAutoNum type="arabicPeriod"/>
            </a:pPr>
            <a:r>
              <a:rPr lang="en-US" sz="4200" b="1" dirty="0"/>
              <a:t> Human factors and cognitive issues</a:t>
            </a:r>
            <a:endParaRPr lang="en-US" sz="4200" dirty="0"/>
          </a:p>
          <a:p>
            <a:endParaRPr lang="en-US" dirty="0"/>
          </a:p>
        </p:txBody>
      </p:sp>
    </p:spTree>
    <p:extLst>
      <p:ext uri="{BB962C8B-B14F-4D97-AF65-F5344CB8AC3E}">
        <p14:creationId xmlns:p14="http://schemas.microsoft.com/office/powerpoint/2010/main" val="3648095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B136B-2598-4ABF-80B4-9CE419DF1A42}"/>
              </a:ext>
            </a:extLst>
          </p:cNvPr>
          <p:cNvSpPr>
            <a:spLocks noGrp="1"/>
          </p:cNvSpPr>
          <p:nvPr>
            <p:ph type="title"/>
          </p:nvPr>
        </p:nvSpPr>
        <p:spPr/>
        <p:txBody>
          <a:bodyPr>
            <a:normAutofit/>
          </a:bodyPr>
          <a:lstStyle/>
          <a:p>
            <a:r>
              <a:rPr lang="en-US" sz="3600" b="1" dirty="0">
                <a:solidFill>
                  <a:srgbClr val="0070C0"/>
                </a:solidFill>
              </a:rPr>
              <a:t>Potential solutions to reduce diagnostic errors</a:t>
            </a:r>
            <a:r>
              <a:rPr lang="en-US" sz="3600" dirty="0">
                <a:solidFill>
                  <a:srgbClr val="0070C0"/>
                </a:solidFill>
              </a:rPr>
              <a:t> </a:t>
            </a:r>
          </a:p>
        </p:txBody>
      </p:sp>
      <p:sp>
        <p:nvSpPr>
          <p:cNvPr id="3" name="Content Placeholder 2">
            <a:extLst>
              <a:ext uri="{FF2B5EF4-FFF2-40B4-BE49-F238E27FC236}">
                <a16:creationId xmlns:a16="http://schemas.microsoft.com/office/drawing/2014/main" id="{D917974E-385E-4AD0-857C-AC36867C2AAE}"/>
              </a:ext>
            </a:extLst>
          </p:cNvPr>
          <p:cNvSpPr>
            <a:spLocks noGrp="1"/>
          </p:cNvSpPr>
          <p:nvPr>
            <p:ph idx="1"/>
          </p:nvPr>
        </p:nvSpPr>
        <p:spPr>
          <a:xfrm>
            <a:off x="838200" y="1825625"/>
            <a:ext cx="10515600" cy="4667250"/>
          </a:xfrm>
        </p:spPr>
        <p:txBody>
          <a:bodyPr>
            <a:normAutofit fontScale="77500" lnSpcReduction="20000"/>
          </a:bodyPr>
          <a:lstStyle/>
          <a:p>
            <a:pPr>
              <a:lnSpc>
                <a:spcPct val="150000"/>
              </a:lnSpc>
              <a:buFont typeface="Wingdings" panose="05000000000000000000" pitchFamily="2" charset="2"/>
              <a:buChar char="ü"/>
            </a:pPr>
            <a:r>
              <a:rPr lang="en-US" dirty="0"/>
              <a:t>Enhance Communication and Teamwork</a:t>
            </a:r>
          </a:p>
          <a:p>
            <a:pPr>
              <a:lnSpc>
                <a:spcPct val="150000"/>
              </a:lnSpc>
              <a:buFont typeface="Wingdings" panose="05000000000000000000" pitchFamily="2" charset="2"/>
              <a:buChar char="ü"/>
            </a:pPr>
            <a:r>
              <a:rPr lang="en-US" dirty="0"/>
              <a:t>Utilize Technology</a:t>
            </a:r>
          </a:p>
          <a:p>
            <a:pPr>
              <a:lnSpc>
                <a:spcPct val="150000"/>
              </a:lnSpc>
              <a:buFont typeface="Wingdings" panose="05000000000000000000" pitchFamily="2" charset="2"/>
              <a:buChar char="ü"/>
            </a:pPr>
            <a:r>
              <a:rPr lang="en-US" dirty="0"/>
              <a:t>Continuous Education and Training</a:t>
            </a:r>
          </a:p>
          <a:p>
            <a:pPr>
              <a:lnSpc>
                <a:spcPct val="150000"/>
              </a:lnSpc>
              <a:buFont typeface="Wingdings" panose="05000000000000000000" pitchFamily="2" charset="2"/>
              <a:buChar char="ü"/>
            </a:pPr>
            <a:r>
              <a:rPr lang="en-US" dirty="0"/>
              <a:t>Standardized Diagnostic Protocols</a:t>
            </a:r>
          </a:p>
          <a:p>
            <a:pPr>
              <a:lnSpc>
                <a:spcPct val="150000"/>
              </a:lnSpc>
              <a:buFont typeface="Wingdings" panose="05000000000000000000" pitchFamily="2" charset="2"/>
              <a:buChar char="ü"/>
            </a:pPr>
            <a:r>
              <a:rPr lang="en-US" dirty="0"/>
              <a:t>Patient Involvement</a:t>
            </a:r>
          </a:p>
          <a:p>
            <a:pPr>
              <a:lnSpc>
                <a:spcPct val="150000"/>
              </a:lnSpc>
              <a:buFont typeface="Wingdings" panose="05000000000000000000" pitchFamily="2" charset="2"/>
              <a:buChar char="ü"/>
            </a:pPr>
            <a:r>
              <a:rPr lang="en-US" dirty="0"/>
              <a:t>Diagnostic Checklists</a:t>
            </a:r>
          </a:p>
          <a:p>
            <a:pPr>
              <a:lnSpc>
                <a:spcPct val="150000"/>
              </a:lnSpc>
              <a:buFont typeface="Wingdings" panose="05000000000000000000" pitchFamily="2" charset="2"/>
              <a:buChar char="ü"/>
            </a:pPr>
            <a:r>
              <a:rPr lang="en-US" dirty="0"/>
              <a:t>Second Opinions</a:t>
            </a:r>
          </a:p>
          <a:p>
            <a:pPr>
              <a:lnSpc>
                <a:spcPct val="150000"/>
              </a:lnSpc>
              <a:buFont typeface="Wingdings" panose="05000000000000000000" pitchFamily="2" charset="2"/>
              <a:buChar char="ü"/>
            </a:pPr>
            <a:r>
              <a:rPr lang="en-US" dirty="0"/>
              <a:t>Data Analysis and Feedback</a:t>
            </a:r>
          </a:p>
          <a:p>
            <a:endParaRPr lang="en-US" dirty="0"/>
          </a:p>
        </p:txBody>
      </p:sp>
    </p:spTree>
    <p:extLst>
      <p:ext uri="{BB962C8B-B14F-4D97-AF65-F5344CB8AC3E}">
        <p14:creationId xmlns:p14="http://schemas.microsoft.com/office/powerpoint/2010/main" val="1888344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lstStyle/>
          <a:p>
            <a:r>
              <a:rPr lang="en-US" b="1" dirty="0">
                <a:solidFill>
                  <a:srgbClr val="0070C0"/>
                </a:solidFill>
              </a:rPr>
              <a:t>Learning Objectives</a:t>
            </a:r>
            <a:endParaRPr lang="en-US" dirty="0">
              <a:solidFill>
                <a:srgbClr val="0070C0"/>
              </a:solidFill>
            </a:endParaRP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p:txBody>
          <a:bodyPr>
            <a:normAutofit lnSpcReduction="10000"/>
          </a:bodyPr>
          <a:lstStyle/>
          <a:p>
            <a:pPr marL="0" indent="0">
              <a:buNone/>
            </a:pPr>
            <a:r>
              <a:rPr lang="en-US" dirty="0"/>
              <a:t>By the end of this session, participants will be able to:</a:t>
            </a:r>
          </a:p>
          <a:p>
            <a:pPr lvl="1" algn="just">
              <a:lnSpc>
                <a:spcPct val="200000"/>
              </a:lnSpc>
              <a:buFont typeface="Wingdings" panose="05000000000000000000" pitchFamily="2" charset="2"/>
              <a:buChar char="ü"/>
            </a:pPr>
            <a:r>
              <a:rPr lang="en-US" dirty="0"/>
              <a:t>Identify the most common patient safety risks in PHC.</a:t>
            </a:r>
          </a:p>
          <a:p>
            <a:pPr lvl="1" algn="just">
              <a:lnSpc>
                <a:spcPct val="200000"/>
              </a:lnSpc>
              <a:buFont typeface="Wingdings" panose="05000000000000000000" pitchFamily="2" charset="2"/>
              <a:buChar char="ü"/>
            </a:pPr>
            <a:r>
              <a:rPr lang="en-US" dirty="0"/>
              <a:t>Describe strategies for preventing medication, surgical, and diagnostic errors.</a:t>
            </a:r>
          </a:p>
          <a:p>
            <a:pPr lvl="1" algn="just">
              <a:lnSpc>
                <a:spcPct val="200000"/>
              </a:lnSpc>
              <a:buFont typeface="Wingdings" panose="05000000000000000000" pitchFamily="2" charset="2"/>
              <a:buChar char="ü"/>
            </a:pPr>
            <a:r>
              <a:rPr lang="en-US" dirty="0"/>
              <a:t>Implement practical infection prevention and safe injection practices.</a:t>
            </a:r>
          </a:p>
          <a:p>
            <a:pPr lvl="1" algn="just">
              <a:lnSpc>
                <a:spcPct val="200000"/>
              </a:lnSpc>
              <a:buFont typeface="Wingdings" panose="05000000000000000000" pitchFamily="2" charset="2"/>
              <a:buChar char="ü"/>
            </a:pPr>
            <a:r>
              <a:rPr lang="en-US" dirty="0"/>
              <a:t>Promote a culture of safety in their workplace.</a:t>
            </a:r>
          </a:p>
          <a:p>
            <a:pPr lvl="1" algn="just">
              <a:lnSpc>
                <a:spcPct val="200000"/>
              </a:lnSpc>
              <a:buFont typeface="Wingdings" panose="05000000000000000000" pitchFamily="2" charset="2"/>
              <a:buChar char="ü"/>
            </a:pPr>
            <a:r>
              <a:rPr lang="en-US" dirty="0"/>
              <a:t>Participate actively in identifying and managing risks through teamwork.</a:t>
            </a:r>
          </a:p>
          <a:p>
            <a:endParaRPr lang="en-US" dirty="0"/>
          </a:p>
        </p:txBody>
      </p:sp>
    </p:spTree>
    <p:extLst>
      <p:ext uri="{BB962C8B-B14F-4D97-AF65-F5344CB8AC3E}">
        <p14:creationId xmlns:p14="http://schemas.microsoft.com/office/powerpoint/2010/main" val="2678273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55427-6A7A-4537-BD5F-1520678EC154}"/>
              </a:ext>
            </a:extLst>
          </p:cNvPr>
          <p:cNvSpPr>
            <a:spLocks noGrp="1"/>
          </p:cNvSpPr>
          <p:nvPr>
            <p:ph type="title"/>
          </p:nvPr>
        </p:nvSpPr>
        <p:spPr/>
        <p:txBody>
          <a:bodyPr>
            <a:normAutofit/>
          </a:bodyPr>
          <a:lstStyle/>
          <a:p>
            <a:pPr algn="ctr"/>
            <a:r>
              <a:rPr lang="en-US" sz="3600" b="1" dirty="0">
                <a:solidFill>
                  <a:srgbClr val="0070C0"/>
                </a:solidFill>
              </a:rPr>
              <a:t>SECTION 5 — Sepsis</a:t>
            </a:r>
            <a:br>
              <a:rPr lang="en-US" sz="3600" dirty="0">
                <a:solidFill>
                  <a:srgbClr val="0070C0"/>
                </a:solidFill>
              </a:rPr>
            </a:br>
            <a:endParaRPr lang="en-US" sz="3600" dirty="0">
              <a:solidFill>
                <a:srgbClr val="0070C0"/>
              </a:solidFill>
            </a:endParaRPr>
          </a:p>
        </p:txBody>
      </p:sp>
      <p:sp>
        <p:nvSpPr>
          <p:cNvPr id="3" name="Content Placeholder 2">
            <a:extLst>
              <a:ext uri="{FF2B5EF4-FFF2-40B4-BE49-F238E27FC236}">
                <a16:creationId xmlns:a16="http://schemas.microsoft.com/office/drawing/2014/main" id="{71267575-AF4E-4690-8723-7F446DBAC5DE}"/>
              </a:ext>
            </a:extLst>
          </p:cNvPr>
          <p:cNvSpPr>
            <a:spLocks noGrp="1"/>
          </p:cNvSpPr>
          <p:nvPr>
            <p:ph idx="1"/>
          </p:nvPr>
        </p:nvSpPr>
        <p:spPr>
          <a:xfrm>
            <a:off x="539621" y="1388268"/>
            <a:ext cx="10515600" cy="4351338"/>
          </a:xfrm>
        </p:spPr>
        <p:txBody>
          <a:bodyPr/>
          <a:lstStyle/>
          <a:p>
            <a:pPr>
              <a:lnSpc>
                <a:spcPct val="150000"/>
              </a:lnSpc>
            </a:pPr>
            <a:r>
              <a:rPr lang="en-US" b="1" dirty="0"/>
              <a:t>What is Sepsis?</a:t>
            </a:r>
            <a:endParaRPr lang="en-US" dirty="0"/>
          </a:p>
          <a:p>
            <a:pPr lvl="0">
              <a:lnSpc>
                <a:spcPct val="150000"/>
              </a:lnSpc>
            </a:pPr>
            <a:r>
              <a:rPr lang="en-US" dirty="0"/>
              <a:t>Body’s extreme response to infection → organ failure.</a:t>
            </a:r>
          </a:p>
          <a:p>
            <a:pPr lvl="0">
              <a:lnSpc>
                <a:spcPct val="150000"/>
              </a:lnSpc>
            </a:pPr>
            <a:r>
              <a:rPr lang="en-US" dirty="0"/>
              <a:t>1 in 4 hospital sepsis cases are healthcare-associated.</a:t>
            </a:r>
          </a:p>
          <a:p>
            <a:pPr lvl="0">
              <a:lnSpc>
                <a:spcPct val="150000"/>
              </a:lnSpc>
            </a:pPr>
            <a:r>
              <a:rPr lang="en-US" dirty="0"/>
              <a:t>Mortality ~24%.</a:t>
            </a:r>
          </a:p>
          <a:p>
            <a:endParaRPr lang="en-US" dirty="0"/>
          </a:p>
        </p:txBody>
      </p:sp>
      <p:pic>
        <p:nvPicPr>
          <p:cNvPr id="4" name="Picture 3" title="Inserting image...">
            <a:extLst>
              <a:ext uri="{FF2B5EF4-FFF2-40B4-BE49-F238E27FC236}">
                <a16:creationId xmlns:a16="http://schemas.microsoft.com/office/drawing/2014/main" id="{76B641BD-5FD9-42C0-A6AA-50DDC2418DD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096000" y="4254759"/>
            <a:ext cx="4803711" cy="2238116"/>
          </a:xfrm>
          <a:prstGeom prst="rect">
            <a:avLst/>
          </a:prstGeom>
        </p:spPr>
      </p:pic>
    </p:spTree>
    <p:extLst>
      <p:ext uri="{BB962C8B-B14F-4D97-AF65-F5344CB8AC3E}">
        <p14:creationId xmlns:p14="http://schemas.microsoft.com/office/powerpoint/2010/main" val="3464916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C4D12-BF42-4854-B76C-64BDCFBF9338}"/>
              </a:ext>
            </a:extLst>
          </p:cNvPr>
          <p:cNvSpPr>
            <a:spLocks noGrp="1"/>
          </p:cNvSpPr>
          <p:nvPr>
            <p:ph type="title"/>
          </p:nvPr>
        </p:nvSpPr>
        <p:spPr/>
        <p:txBody>
          <a:bodyPr>
            <a:normAutofit/>
          </a:bodyPr>
          <a:lstStyle/>
          <a:p>
            <a:pPr algn="ctr"/>
            <a:r>
              <a:rPr lang="en-US" sz="3600" b="1" dirty="0">
                <a:solidFill>
                  <a:srgbClr val="0070C0"/>
                </a:solidFill>
              </a:rPr>
              <a:t>Signs and Symptoms of Sepsis</a:t>
            </a:r>
            <a:endParaRPr lang="en-US" sz="3600" dirty="0">
              <a:solidFill>
                <a:srgbClr val="0070C0"/>
              </a:solidFill>
            </a:endParaRPr>
          </a:p>
        </p:txBody>
      </p:sp>
      <p:pic>
        <p:nvPicPr>
          <p:cNvPr id="4" name="Content Placeholder 3" title="Inserting image...">
            <a:extLst>
              <a:ext uri="{FF2B5EF4-FFF2-40B4-BE49-F238E27FC236}">
                <a16:creationId xmlns:a16="http://schemas.microsoft.com/office/drawing/2014/main" id="{20044F0E-063F-4A14-9DD8-56B591BAE12A}"/>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91851" y="1825625"/>
            <a:ext cx="9408298" cy="4351338"/>
          </a:xfrm>
          <a:prstGeom prst="rect">
            <a:avLst/>
          </a:prstGeom>
        </p:spPr>
      </p:pic>
    </p:spTree>
    <p:extLst>
      <p:ext uri="{BB962C8B-B14F-4D97-AF65-F5344CB8AC3E}">
        <p14:creationId xmlns:p14="http://schemas.microsoft.com/office/powerpoint/2010/main" val="3436165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88084-9C24-4F4F-BE9F-3BA1D90AF802}"/>
              </a:ext>
            </a:extLst>
          </p:cNvPr>
          <p:cNvSpPr>
            <a:spLocks noGrp="1"/>
          </p:cNvSpPr>
          <p:nvPr>
            <p:ph type="title"/>
          </p:nvPr>
        </p:nvSpPr>
        <p:spPr/>
        <p:txBody>
          <a:bodyPr>
            <a:normAutofit/>
          </a:bodyPr>
          <a:lstStyle/>
          <a:p>
            <a:r>
              <a:rPr lang="en-US" sz="3600" b="1" dirty="0">
                <a:solidFill>
                  <a:srgbClr val="0070C0"/>
                </a:solidFill>
              </a:rPr>
              <a:t>Preventing a Sepsis Infection</a:t>
            </a:r>
            <a:endParaRPr lang="en-US" sz="3600" dirty="0">
              <a:solidFill>
                <a:srgbClr val="0070C0"/>
              </a:solidFill>
            </a:endParaRPr>
          </a:p>
        </p:txBody>
      </p:sp>
      <p:sp>
        <p:nvSpPr>
          <p:cNvPr id="3" name="Content Placeholder 2">
            <a:extLst>
              <a:ext uri="{FF2B5EF4-FFF2-40B4-BE49-F238E27FC236}">
                <a16:creationId xmlns:a16="http://schemas.microsoft.com/office/drawing/2014/main" id="{E9787D20-C78E-4F0B-9F6D-D00F041B418B}"/>
              </a:ext>
            </a:extLst>
          </p:cNvPr>
          <p:cNvSpPr>
            <a:spLocks noGrp="1"/>
          </p:cNvSpPr>
          <p:nvPr>
            <p:ph idx="1"/>
          </p:nvPr>
        </p:nvSpPr>
        <p:spPr/>
        <p:txBody>
          <a:bodyPr>
            <a:normAutofit lnSpcReduction="10000"/>
          </a:bodyPr>
          <a:lstStyle/>
          <a:p>
            <a:pPr>
              <a:lnSpc>
                <a:spcPct val="150000"/>
              </a:lnSpc>
              <a:buFont typeface="Wingdings" panose="05000000000000000000" pitchFamily="2" charset="2"/>
              <a:buChar char="ü"/>
            </a:pPr>
            <a:r>
              <a:rPr lang="en-US" dirty="0"/>
              <a:t>Preventing a Sepsis Infection</a:t>
            </a:r>
          </a:p>
          <a:p>
            <a:pPr>
              <a:lnSpc>
                <a:spcPct val="150000"/>
              </a:lnSpc>
              <a:buFont typeface="Wingdings" panose="05000000000000000000" pitchFamily="2" charset="2"/>
              <a:buChar char="ü"/>
            </a:pPr>
            <a:r>
              <a:rPr lang="en-US" dirty="0"/>
              <a:t>Wash your hands</a:t>
            </a:r>
          </a:p>
          <a:p>
            <a:pPr>
              <a:lnSpc>
                <a:spcPct val="150000"/>
              </a:lnSpc>
              <a:buFont typeface="Wingdings" panose="05000000000000000000" pitchFamily="2" charset="2"/>
              <a:buChar char="ü"/>
            </a:pPr>
            <a:r>
              <a:rPr lang="en-US" dirty="0"/>
              <a:t>Stay up-to-date on recommended vaccines</a:t>
            </a:r>
          </a:p>
          <a:p>
            <a:pPr>
              <a:lnSpc>
                <a:spcPct val="150000"/>
              </a:lnSpc>
              <a:buFont typeface="Wingdings" panose="05000000000000000000" pitchFamily="2" charset="2"/>
              <a:buChar char="ü"/>
            </a:pPr>
            <a:r>
              <a:rPr lang="en-US" dirty="0"/>
              <a:t>Follow wound care instructions</a:t>
            </a:r>
          </a:p>
          <a:p>
            <a:pPr>
              <a:lnSpc>
                <a:spcPct val="150000"/>
              </a:lnSpc>
              <a:buFont typeface="Wingdings" panose="05000000000000000000" pitchFamily="2" charset="2"/>
              <a:buChar char="ü"/>
            </a:pPr>
            <a:r>
              <a:rPr lang="en-US" dirty="0"/>
              <a:t>Know the signs and symptoms of sepsis</a:t>
            </a:r>
          </a:p>
          <a:p>
            <a:pPr>
              <a:lnSpc>
                <a:spcPct val="150000"/>
              </a:lnSpc>
              <a:buFont typeface="Wingdings" panose="05000000000000000000" pitchFamily="2" charset="2"/>
              <a:buChar char="ü"/>
            </a:pPr>
            <a:r>
              <a:rPr lang="en-US" dirty="0"/>
              <a:t>Act fast</a:t>
            </a:r>
          </a:p>
          <a:p>
            <a:endParaRPr lang="en-US" dirty="0"/>
          </a:p>
        </p:txBody>
      </p:sp>
    </p:spTree>
    <p:extLst>
      <p:ext uri="{BB962C8B-B14F-4D97-AF65-F5344CB8AC3E}">
        <p14:creationId xmlns:p14="http://schemas.microsoft.com/office/powerpoint/2010/main" val="185105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327E2-6F85-4B70-A811-58BAA8CEC62F}"/>
              </a:ext>
            </a:extLst>
          </p:cNvPr>
          <p:cNvSpPr>
            <a:spLocks noGrp="1"/>
          </p:cNvSpPr>
          <p:nvPr>
            <p:ph type="title"/>
          </p:nvPr>
        </p:nvSpPr>
        <p:spPr/>
        <p:txBody>
          <a:bodyPr/>
          <a:lstStyle/>
          <a:p>
            <a:r>
              <a:rPr lang="en-US" sz="3600" b="1" dirty="0">
                <a:solidFill>
                  <a:srgbClr val="0070C0"/>
                </a:solidFill>
              </a:rPr>
              <a:t>SECTION 6 — Unsafe Injection Practices</a:t>
            </a:r>
            <a:br>
              <a:rPr lang="en-US" dirty="0"/>
            </a:br>
            <a:endParaRPr lang="en-US" dirty="0"/>
          </a:p>
        </p:txBody>
      </p:sp>
      <p:sp>
        <p:nvSpPr>
          <p:cNvPr id="3" name="Content Placeholder 2">
            <a:extLst>
              <a:ext uri="{FF2B5EF4-FFF2-40B4-BE49-F238E27FC236}">
                <a16:creationId xmlns:a16="http://schemas.microsoft.com/office/drawing/2014/main" id="{14B5D180-CD9A-4830-92A8-0DAB016572DE}"/>
              </a:ext>
            </a:extLst>
          </p:cNvPr>
          <p:cNvSpPr>
            <a:spLocks noGrp="1"/>
          </p:cNvSpPr>
          <p:nvPr>
            <p:ph idx="1"/>
          </p:nvPr>
        </p:nvSpPr>
        <p:spPr/>
        <p:txBody>
          <a:bodyPr/>
          <a:lstStyle/>
          <a:p>
            <a:pPr lvl="0">
              <a:lnSpc>
                <a:spcPct val="150000"/>
              </a:lnSpc>
            </a:pPr>
            <a:r>
              <a:rPr lang="en-US" dirty="0"/>
              <a:t>Reusing syringes or vials</a:t>
            </a:r>
          </a:p>
          <a:p>
            <a:pPr lvl="0">
              <a:lnSpc>
                <a:spcPct val="150000"/>
              </a:lnSpc>
            </a:pPr>
            <a:r>
              <a:rPr lang="en-US" dirty="0"/>
              <a:t>Poor sterilization</a:t>
            </a:r>
          </a:p>
          <a:p>
            <a:pPr lvl="0">
              <a:lnSpc>
                <a:spcPct val="150000"/>
              </a:lnSpc>
            </a:pPr>
            <a:r>
              <a:rPr lang="en-US" dirty="0"/>
              <a:t>Improper waste disposal</a:t>
            </a:r>
          </a:p>
          <a:p>
            <a:pPr lvl="0">
              <a:lnSpc>
                <a:spcPct val="150000"/>
              </a:lnSpc>
            </a:pPr>
            <a:r>
              <a:rPr lang="en-US" dirty="0"/>
              <a:t>Lack of aseptic technique</a:t>
            </a:r>
          </a:p>
          <a:p>
            <a:endParaRPr lang="en-US" b="1" dirty="0"/>
          </a:p>
          <a:p>
            <a:pPr marL="0" indent="0">
              <a:buNone/>
            </a:pPr>
            <a:r>
              <a:rPr lang="en-US" b="1" dirty="0"/>
              <a:t>	Risks:</a:t>
            </a:r>
            <a:r>
              <a:rPr lang="en-US" dirty="0"/>
              <a:t> HIV, Hepatitis B &amp; C, abscesses, bloodstream infections</a:t>
            </a:r>
          </a:p>
          <a:p>
            <a:endParaRPr lang="en-US" dirty="0"/>
          </a:p>
        </p:txBody>
      </p:sp>
      <p:pic>
        <p:nvPicPr>
          <p:cNvPr id="4" name="Picture 3" title="Inserting image...">
            <a:extLst>
              <a:ext uri="{FF2B5EF4-FFF2-40B4-BE49-F238E27FC236}">
                <a16:creationId xmlns:a16="http://schemas.microsoft.com/office/drawing/2014/main" id="{D3315C63-8C01-4943-AA67-82FCF0B9BFF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7750630" y="1262743"/>
            <a:ext cx="3603170" cy="2437040"/>
          </a:xfrm>
          <a:prstGeom prst="rect">
            <a:avLst/>
          </a:prstGeom>
        </p:spPr>
      </p:pic>
    </p:spTree>
    <p:extLst>
      <p:ext uri="{BB962C8B-B14F-4D97-AF65-F5344CB8AC3E}">
        <p14:creationId xmlns:p14="http://schemas.microsoft.com/office/powerpoint/2010/main" val="38502649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8F416-FAD4-4779-B6D1-31247F86D400}"/>
              </a:ext>
            </a:extLst>
          </p:cNvPr>
          <p:cNvSpPr>
            <a:spLocks noGrp="1"/>
          </p:cNvSpPr>
          <p:nvPr>
            <p:ph type="title"/>
          </p:nvPr>
        </p:nvSpPr>
        <p:spPr/>
        <p:txBody>
          <a:bodyPr/>
          <a:lstStyle/>
          <a:p>
            <a:endParaRPr lang="en-US"/>
          </a:p>
        </p:txBody>
      </p:sp>
      <p:pic>
        <p:nvPicPr>
          <p:cNvPr id="4" name="Content Placeholder 3" title="Inserting image...">
            <a:extLst>
              <a:ext uri="{FF2B5EF4-FFF2-40B4-BE49-F238E27FC236}">
                <a16:creationId xmlns:a16="http://schemas.microsoft.com/office/drawing/2014/main" id="{2875D1D6-7013-4F00-B8C1-977FD99A76CE}"/>
              </a:ext>
            </a:extLst>
          </p:cNvPr>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2503715" y="0"/>
            <a:ext cx="6836228" cy="6858000"/>
          </a:xfrm>
          <a:prstGeom prst="rect">
            <a:avLst/>
          </a:prstGeom>
        </p:spPr>
      </p:pic>
    </p:spTree>
    <p:extLst>
      <p:ext uri="{BB962C8B-B14F-4D97-AF65-F5344CB8AC3E}">
        <p14:creationId xmlns:p14="http://schemas.microsoft.com/office/powerpoint/2010/main" val="41036084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8E42A-BA31-4AB5-B487-76ADBDE106A9}"/>
              </a:ext>
            </a:extLst>
          </p:cNvPr>
          <p:cNvSpPr>
            <a:spLocks noGrp="1"/>
          </p:cNvSpPr>
          <p:nvPr>
            <p:ph type="title"/>
          </p:nvPr>
        </p:nvSpPr>
        <p:spPr/>
        <p:txBody>
          <a:bodyPr/>
          <a:lstStyle/>
          <a:p>
            <a:r>
              <a:rPr lang="en-US" sz="3600" b="1" dirty="0">
                <a:solidFill>
                  <a:srgbClr val="0070C0"/>
                </a:solidFill>
              </a:rPr>
              <a:t>SECTION 7 — Other Preventable Errors</a:t>
            </a:r>
            <a:br>
              <a:rPr lang="en-US" dirty="0"/>
            </a:br>
            <a:endParaRPr lang="en-US" dirty="0"/>
          </a:p>
        </p:txBody>
      </p:sp>
      <p:sp>
        <p:nvSpPr>
          <p:cNvPr id="3" name="Content Placeholder 2">
            <a:extLst>
              <a:ext uri="{FF2B5EF4-FFF2-40B4-BE49-F238E27FC236}">
                <a16:creationId xmlns:a16="http://schemas.microsoft.com/office/drawing/2014/main" id="{1FA0AAFF-14D6-4684-A6B3-01AE61469CCB}"/>
              </a:ext>
            </a:extLst>
          </p:cNvPr>
          <p:cNvSpPr>
            <a:spLocks noGrp="1"/>
          </p:cNvSpPr>
          <p:nvPr>
            <p:ph idx="1"/>
          </p:nvPr>
        </p:nvSpPr>
        <p:spPr>
          <a:xfrm>
            <a:off x="1716832" y="1492898"/>
            <a:ext cx="9636967" cy="4999977"/>
          </a:xfrm>
        </p:spPr>
        <p:txBody>
          <a:bodyPr>
            <a:normAutofit fontScale="85000" lnSpcReduction="20000"/>
          </a:bodyPr>
          <a:lstStyle/>
          <a:p>
            <a:pPr marL="0" indent="0">
              <a:lnSpc>
                <a:spcPct val="160000"/>
              </a:lnSpc>
              <a:buNone/>
            </a:pPr>
            <a:r>
              <a:rPr lang="en-US" b="1" dirty="0"/>
              <a:t>Other Safety Risks</a:t>
            </a:r>
            <a:endParaRPr lang="en-US" dirty="0"/>
          </a:p>
          <a:p>
            <a:pPr lvl="0">
              <a:lnSpc>
                <a:spcPct val="160000"/>
              </a:lnSpc>
            </a:pPr>
            <a:r>
              <a:rPr lang="en-US" dirty="0"/>
              <a:t>Patient falls</a:t>
            </a:r>
          </a:p>
          <a:p>
            <a:pPr lvl="0">
              <a:lnSpc>
                <a:spcPct val="160000"/>
              </a:lnSpc>
            </a:pPr>
            <a:r>
              <a:rPr lang="en-US" dirty="0"/>
              <a:t>Venous thromboembolism</a:t>
            </a:r>
          </a:p>
          <a:p>
            <a:pPr lvl="0">
              <a:lnSpc>
                <a:spcPct val="160000"/>
              </a:lnSpc>
            </a:pPr>
            <a:r>
              <a:rPr lang="en-US" dirty="0"/>
              <a:t>Pressure ulcers</a:t>
            </a:r>
          </a:p>
          <a:p>
            <a:pPr lvl="0">
              <a:lnSpc>
                <a:spcPct val="160000"/>
              </a:lnSpc>
            </a:pPr>
            <a:r>
              <a:rPr lang="en-US" dirty="0"/>
              <a:t>Unsafe transfusions</a:t>
            </a:r>
          </a:p>
          <a:p>
            <a:pPr lvl="0">
              <a:lnSpc>
                <a:spcPct val="160000"/>
              </a:lnSpc>
            </a:pPr>
            <a:r>
              <a:rPr lang="en-US" dirty="0"/>
              <a:t>Patient misidentification</a:t>
            </a:r>
          </a:p>
          <a:p>
            <a:pPr marL="0" indent="0">
              <a:buNone/>
            </a:pPr>
            <a:endParaRPr lang="en-US" dirty="0"/>
          </a:p>
          <a:p>
            <a:pPr marL="0" indent="0" algn="ctr">
              <a:buNone/>
            </a:pPr>
            <a:r>
              <a:rPr lang="en-US" dirty="0"/>
              <a:t>	📌 </a:t>
            </a:r>
            <a:r>
              <a:rPr lang="en-US" b="1" dirty="0"/>
              <a:t>Tip:</a:t>
            </a:r>
            <a:r>
              <a:rPr lang="en-US" dirty="0"/>
              <a:t> Always use two identifiers — </a:t>
            </a:r>
          </a:p>
          <a:p>
            <a:pPr marL="0" indent="0" algn="ctr">
              <a:buNone/>
            </a:pPr>
            <a:r>
              <a:rPr lang="en-US" dirty="0"/>
              <a:t>		name &amp; medical record number.</a:t>
            </a:r>
          </a:p>
          <a:p>
            <a:endParaRPr lang="en-US" dirty="0"/>
          </a:p>
        </p:txBody>
      </p:sp>
    </p:spTree>
    <p:extLst>
      <p:ext uri="{BB962C8B-B14F-4D97-AF65-F5344CB8AC3E}">
        <p14:creationId xmlns:p14="http://schemas.microsoft.com/office/powerpoint/2010/main" val="457029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A8A48-5DBE-455E-8E99-38EC1AD74B91}"/>
              </a:ext>
            </a:extLst>
          </p:cNvPr>
          <p:cNvSpPr>
            <a:spLocks noGrp="1"/>
          </p:cNvSpPr>
          <p:nvPr>
            <p:ph type="title"/>
          </p:nvPr>
        </p:nvSpPr>
        <p:spPr/>
        <p:txBody>
          <a:bodyPr>
            <a:normAutofit/>
          </a:bodyPr>
          <a:lstStyle/>
          <a:p>
            <a:pPr algn="ctr"/>
            <a:r>
              <a:rPr lang="en-US" sz="3600" b="1" dirty="0">
                <a:solidFill>
                  <a:srgbClr val="0070C0"/>
                </a:solidFill>
              </a:rPr>
              <a:t>GROUP ACTIVITY </a:t>
            </a:r>
            <a:br>
              <a:rPr lang="en-US" sz="3600" dirty="0">
                <a:solidFill>
                  <a:srgbClr val="0070C0"/>
                </a:solidFill>
              </a:rPr>
            </a:br>
            <a:endParaRPr lang="en-US" sz="3600" dirty="0">
              <a:solidFill>
                <a:srgbClr val="0070C0"/>
              </a:solidFill>
            </a:endParaRPr>
          </a:p>
        </p:txBody>
      </p:sp>
      <p:sp>
        <p:nvSpPr>
          <p:cNvPr id="3" name="Content Placeholder 2">
            <a:extLst>
              <a:ext uri="{FF2B5EF4-FFF2-40B4-BE49-F238E27FC236}">
                <a16:creationId xmlns:a16="http://schemas.microsoft.com/office/drawing/2014/main" id="{E2009EFE-A8A1-4172-8DA4-2B0CB6C83F14}"/>
              </a:ext>
            </a:extLst>
          </p:cNvPr>
          <p:cNvSpPr>
            <a:spLocks noGrp="1"/>
          </p:cNvSpPr>
          <p:nvPr>
            <p:ph idx="1"/>
          </p:nvPr>
        </p:nvSpPr>
        <p:spPr/>
        <p:txBody>
          <a:bodyPr/>
          <a:lstStyle/>
          <a:p>
            <a:pPr marL="0" indent="0">
              <a:lnSpc>
                <a:spcPct val="150000"/>
              </a:lnSpc>
              <a:buNone/>
            </a:pPr>
            <a:r>
              <a:rPr lang="en-US" b="1" dirty="0"/>
              <a:t>Instructions for all groups:</a:t>
            </a:r>
            <a:endParaRPr lang="en-US" dirty="0"/>
          </a:p>
          <a:p>
            <a:pPr lvl="1">
              <a:lnSpc>
                <a:spcPct val="150000"/>
              </a:lnSpc>
            </a:pPr>
            <a:r>
              <a:rPr lang="en-US" dirty="0"/>
              <a:t>Read your assigned scenario.</a:t>
            </a:r>
          </a:p>
          <a:p>
            <a:pPr lvl="1">
              <a:lnSpc>
                <a:spcPct val="150000"/>
              </a:lnSpc>
            </a:pPr>
            <a:r>
              <a:rPr lang="en-US" dirty="0"/>
              <a:t>Identify what went wrong.</a:t>
            </a:r>
          </a:p>
          <a:p>
            <a:pPr lvl="1">
              <a:lnSpc>
                <a:spcPct val="150000"/>
              </a:lnSpc>
            </a:pPr>
            <a:r>
              <a:rPr lang="en-US" dirty="0"/>
              <a:t>Discuss what harm could occur.</a:t>
            </a:r>
          </a:p>
          <a:p>
            <a:pPr lvl="1">
              <a:lnSpc>
                <a:spcPct val="150000"/>
              </a:lnSpc>
            </a:pPr>
            <a:r>
              <a:rPr lang="en-US" dirty="0"/>
              <a:t>Propose at least one preventive measure or solution.</a:t>
            </a:r>
          </a:p>
          <a:p>
            <a:pPr lvl="1">
              <a:lnSpc>
                <a:spcPct val="150000"/>
              </a:lnSpc>
            </a:pPr>
            <a:r>
              <a:rPr lang="en-US" dirty="0"/>
              <a:t>Present your findings in </a:t>
            </a:r>
            <a:r>
              <a:rPr lang="en-US" b="1" dirty="0"/>
              <a:t>3 minutes</a:t>
            </a:r>
            <a:r>
              <a:rPr lang="en-US" dirty="0"/>
              <a:t>.</a:t>
            </a:r>
          </a:p>
          <a:p>
            <a:endParaRPr lang="en-US" dirty="0"/>
          </a:p>
        </p:txBody>
      </p:sp>
    </p:spTree>
    <p:extLst>
      <p:ext uri="{BB962C8B-B14F-4D97-AF65-F5344CB8AC3E}">
        <p14:creationId xmlns:p14="http://schemas.microsoft.com/office/powerpoint/2010/main" val="39196524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88DEB-0803-489E-B8DE-DAD7AEC278C4}"/>
              </a:ext>
            </a:extLst>
          </p:cNvPr>
          <p:cNvSpPr>
            <a:spLocks noGrp="1"/>
          </p:cNvSpPr>
          <p:nvPr>
            <p:ph type="title"/>
          </p:nvPr>
        </p:nvSpPr>
        <p:spPr/>
        <p:txBody>
          <a:bodyPr>
            <a:normAutofit/>
          </a:bodyPr>
          <a:lstStyle/>
          <a:p>
            <a:pPr algn="ctr"/>
            <a:r>
              <a:rPr lang="en-US" sz="3200" b="1" dirty="0">
                <a:solidFill>
                  <a:srgbClr val="0070C0"/>
                </a:solidFill>
              </a:rPr>
              <a:t>GROUP ACTIVITY</a:t>
            </a:r>
          </a:p>
        </p:txBody>
      </p:sp>
      <p:sp>
        <p:nvSpPr>
          <p:cNvPr id="3" name="Text Placeholder 2">
            <a:extLst>
              <a:ext uri="{FF2B5EF4-FFF2-40B4-BE49-F238E27FC236}">
                <a16:creationId xmlns:a16="http://schemas.microsoft.com/office/drawing/2014/main" id="{9E28099F-B212-4BE1-A902-BEF467208C9E}"/>
              </a:ext>
            </a:extLst>
          </p:cNvPr>
          <p:cNvSpPr>
            <a:spLocks noGrp="1"/>
          </p:cNvSpPr>
          <p:nvPr>
            <p:ph type="body" idx="1"/>
          </p:nvPr>
        </p:nvSpPr>
        <p:spPr>
          <a:xfrm>
            <a:off x="370114" y="1998550"/>
            <a:ext cx="5627461" cy="823912"/>
          </a:xfrm>
        </p:spPr>
        <p:txBody>
          <a:bodyPr>
            <a:normAutofit lnSpcReduction="10000"/>
          </a:bodyPr>
          <a:lstStyle/>
          <a:p>
            <a:endParaRPr lang="en-US" dirty="0"/>
          </a:p>
          <a:p>
            <a:r>
              <a:rPr lang="en-US" dirty="0">
                <a:solidFill>
                  <a:schemeClr val="accent1">
                    <a:lumMod val="75000"/>
                  </a:schemeClr>
                </a:solidFill>
              </a:rPr>
              <a:t>Group 1: Medication Error Scenario</a:t>
            </a:r>
          </a:p>
          <a:p>
            <a:endParaRPr lang="en-US" dirty="0"/>
          </a:p>
        </p:txBody>
      </p:sp>
      <p:sp>
        <p:nvSpPr>
          <p:cNvPr id="4" name="Content Placeholder 3">
            <a:extLst>
              <a:ext uri="{FF2B5EF4-FFF2-40B4-BE49-F238E27FC236}">
                <a16:creationId xmlns:a16="http://schemas.microsoft.com/office/drawing/2014/main" id="{2B34837F-BE80-46CD-AFFD-D363E8640885}"/>
              </a:ext>
            </a:extLst>
          </p:cNvPr>
          <p:cNvSpPr>
            <a:spLocks noGrp="1"/>
          </p:cNvSpPr>
          <p:nvPr>
            <p:ph sz="half" idx="2"/>
          </p:nvPr>
        </p:nvSpPr>
        <p:spPr>
          <a:xfrm>
            <a:off x="370114" y="2505075"/>
            <a:ext cx="5627461" cy="4178754"/>
          </a:xfrm>
        </p:spPr>
        <p:txBody>
          <a:bodyPr>
            <a:normAutofit fontScale="85000" lnSpcReduction="20000"/>
          </a:bodyPr>
          <a:lstStyle/>
          <a:p>
            <a:pPr marL="0" indent="0" algn="just">
              <a:buNone/>
            </a:pPr>
            <a:br>
              <a:rPr lang="en-US" dirty="0"/>
            </a:br>
            <a:r>
              <a:rPr lang="en-US" dirty="0"/>
              <a:t>A Medical Officer prescribes </a:t>
            </a:r>
            <a:r>
              <a:rPr lang="en-US" i="1" dirty="0"/>
              <a:t>Amoxicillin 500 mg three times daily</a:t>
            </a:r>
            <a:r>
              <a:rPr lang="en-US" dirty="0"/>
              <a:t> for a patient with severe renal impairment, without reviewing the patient’s kidney function. The nurse administers the full dose as written. Two days later, the patient develops confusion and vomiting.</a:t>
            </a:r>
          </a:p>
          <a:p>
            <a:pPr marL="0" indent="0" algn="just">
              <a:buNone/>
            </a:pPr>
            <a:endParaRPr lang="en-US" dirty="0"/>
          </a:p>
          <a:p>
            <a:pPr marL="0" indent="0" algn="just">
              <a:buNone/>
            </a:pPr>
            <a:r>
              <a:rPr lang="en-US" b="1" dirty="0">
                <a:solidFill>
                  <a:schemeClr val="accent1">
                    <a:lumMod val="75000"/>
                  </a:schemeClr>
                </a:solidFill>
              </a:rPr>
              <a:t>Discussion Questions:</a:t>
            </a:r>
            <a:endParaRPr lang="en-US" dirty="0">
              <a:solidFill>
                <a:schemeClr val="accent1">
                  <a:lumMod val="75000"/>
                </a:schemeClr>
              </a:solidFill>
            </a:endParaRPr>
          </a:p>
          <a:p>
            <a:pPr lvl="1" algn="just"/>
            <a:r>
              <a:rPr lang="en-US" dirty="0"/>
              <a:t>What went wrong?</a:t>
            </a:r>
          </a:p>
          <a:p>
            <a:pPr lvl="1" algn="just"/>
            <a:r>
              <a:rPr lang="en-US" dirty="0"/>
              <a:t>What are the potential harms?</a:t>
            </a:r>
          </a:p>
          <a:p>
            <a:pPr lvl="1" algn="just"/>
            <a:r>
              <a:rPr lang="en-US" dirty="0"/>
              <a:t>What steps could have prevented this error?</a:t>
            </a:r>
          </a:p>
          <a:p>
            <a:endParaRPr lang="en-US" dirty="0"/>
          </a:p>
        </p:txBody>
      </p:sp>
      <p:sp>
        <p:nvSpPr>
          <p:cNvPr id="5" name="Text Placeholder 4">
            <a:extLst>
              <a:ext uri="{FF2B5EF4-FFF2-40B4-BE49-F238E27FC236}">
                <a16:creationId xmlns:a16="http://schemas.microsoft.com/office/drawing/2014/main" id="{BA9F74FF-8708-4E1E-952A-C46AD0EA0C00}"/>
              </a:ext>
            </a:extLst>
          </p:cNvPr>
          <p:cNvSpPr>
            <a:spLocks noGrp="1"/>
          </p:cNvSpPr>
          <p:nvPr>
            <p:ph type="body" sz="quarter" idx="3"/>
          </p:nvPr>
        </p:nvSpPr>
        <p:spPr>
          <a:xfrm>
            <a:off x="6172200" y="1844619"/>
            <a:ext cx="5802086" cy="506525"/>
          </a:xfrm>
        </p:spPr>
        <p:txBody>
          <a:bodyPr>
            <a:normAutofit lnSpcReduction="10000"/>
          </a:bodyPr>
          <a:lstStyle/>
          <a:p>
            <a:r>
              <a:rPr lang="en-US" dirty="0">
                <a:solidFill>
                  <a:schemeClr val="accent1">
                    <a:lumMod val="75000"/>
                  </a:schemeClr>
                </a:solidFill>
              </a:rPr>
              <a:t>Group 2: Infection Control Scenario (HAI)</a:t>
            </a:r>
          </a:p>
        </p:txBody>
      </p:sp>
      <p:sp>
        <p:nvSpPr>
          <p:cNvPr id="6" name="Content Placeholder 5">
            <a:extLst>
              <a:ext uri="{FF2B5EF4-FFF2-40B4-BE49-F238E27FC236}">
                <a16:creationId xmlns:a16="http://schemas.microsoft.com/office/drawing/2014/main" id="{6F877F19-80F9-4229-97B0-48236740F3B3}"/>
              </a:ext>
            </a:extLst>
          </p:cNvPr>
          <p:cNvSpPr>
            <a:spLocks noGrp="1"/>
          </p:cNvSpPr>
          <p:nvPr>
            <p:ph sz="quarter" idx="4"/>
          </p:nvPr>
        </p:nvSpPr>
        <p:spPr>
          <a:xfrm>
            <a:off x="6172200" y="2505075"/>
            <a:ext cx="5802086" cy="4178754"/>
          </a:xfrm>
        </p:spPr>
        <p:txBody>
          <a:bodyPr>
            <a:normAutofit fontScale="85000" lnSpcReduction="20000"/>
          </a:bodyPr>
          <a:lstStyle/>
          <a:p>
            <a:pPr marL="0" indent="0">
              <a:buNone/>
            </a:pPr>
            <a:endParaRPr lang="en-US" dirty="0"/>
          </a:p>
          <a:p>
            <a:pPr marL="0" indent="0">
              <a:buNone/>
            </a:pPr>
            <a:r>
              <a:rPr lang="en-US" dirty="0"/>
              <a:t>A patient with a wound infection is admitted to the PHC center. Staff reuse a pair of gloves between dressing two patients because new gloves are not readily available. The second patient later develops signs of infection at the wound site.</a:t>
            </a:r>
          </a:p>
          <a:p>
            <a:pPr marL="0" indent="0">
              <a:buNone/>
            </a:pPr>
            <a:endParaRPr lang="en-US" dirty="0"/>
          </a:p>
          <a:p>
            <a:pPr marL="0" indent="0">
              <a:buNone/>
            </a:pPr>
            <a:r>
              <a:rPr lang="en-US" b="1" dirty="0">
                <a:solidFill>
                  <a:schemeClr val="accent1">
                    <a:lumMod val="75000"/>
                  </a:schemeClr>
                </a:solidFill>
              </a:rPr>
              <a:t>Discussion Questions:</a:t>
            </a:r>
            <a:endParaRPr lang="en-US" dirty="0">
              <a:solidFill>
                <a:schemeClr val="accent1">
                  <a:lumMod val="75000"/>
                </a:schemeClr>
              </a:solidFill>
            </a:endParaRPr>
          </a:p>
          <a:p>
            <a:pPr lvl="1"/>
            <a:r>
              <a:rPr lang="en-US" dirty="0"/>
              <a:t>What infection control practices were violated?</a:t>
            </a:r>
          </a:p>
          <a:p>
            <a:pPr lvl="1"/>
            <a:r>
              <a:rPr lang="en-US" dirty="0"/>
              <a:t>What risks did this create for patients and staff?</a:t>
            </a:r>
          </a:p>
          <a:p>
            <a:pPr lvl="1"/>
            <a:r>
              <a:rPr lang="en-US" dirty="0"/>
              <a:t>How can such incidents be prevented?</a:t>
            </a:r>
          </a:p>
          <a:p>
            <a:endParaRPr lang="en-US" dirty="0"/>
          </a:p>
        </p:txBody>
      </p:sp>
    </p:spTree>
    <p:extLst>
      <p:ext uri="{BB962C8B-B14F-4D97-AF65-F5344CB8AC3E}">
        <p14:creationId xmlns:p14="http://schemas.microsoft.com/office/powerpoint/2010/main" val="2870889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73E68-DA3E-4F82-BFAD-D6BB282BE3C2}"/>
              </a:ext>
            </a:extLst>
          </p:cNvPr>
          <p:cNvSpPr>
            <a:spLocks noGrp="1"/>
          </p:cNvSpPr>
          <p:nvPr>
            <p:ph type="title"/>
          </p:nvPr>
        </p:nvSpPr>
        <p:spPr/>
        <p:txBody>
          <a:bodyPr>
            <a:normAutofit/>
          </a:bodyPr>
          <a:lstStyle/>
          <a:p>
            <a:pPr algn="ctr"/>
            <a:r>
              <a:rPr lang="en-US" sz="3200" b="1" dirty="0">
                <a:solidFill>
                  <a:srgbClr val="0070C0"/>
                </a:solidFill>
              </a:rPr>
              <a:t>GROUP ACTIVITY</a:t>
            </a:r>
            <a:endParaRPr lang="en-US" sz="3200" dirty="0">
              <a:solidFill>
                <a:srgbClr val="0070C0"/>
              </a:solidFill>
            </a:endParaRPr>
          </a:p>
        </p:txBody>
      </p:sp>
      <p:sp>
        <p:nvSpPr>
          <p:cNvPr id="3" name="Text Placeholder 2">
            <a:extLst>
              <a:ext uri="{FF2B5EF4-FFF2-40B4-BE49-F238E27FC236}">
                <a16:creationId xmlns:a16="http://schemas.microsoft.com/office/drawing/2014/main" id="{AE6268D6-B34C-4CB6-8946-A3F0C92B8B52}"/>
              </a:ext>
            </a:extLst>
          </p:cNvPr>
          <p:cNvSpPr>
            <a:spLocks noGrp="1"/>
          </p:cNvSpPr>
          <p:nvPr>
            <p:ph type="body" idx="1"/>
          </p:nvPr>
        </p:nvSpPr>
        <p:spPr>
          <a:xfrm>
            <a:off x="839788" y="1317513"/>
            <a:ext cx="5157787" cy="823912"/>
          </a:xfrm>
        </p:spPr>
        <p:txBody>
          <a:bodyPr/>
          <a:lstStyle/>
          <a:p>
            <a:r>
              <a:rPr lang="en-US" dirty="0">
                <a:solidFill>
                  <a:schemeClr val="accent1">
                    <a:lumMod val="75000"/>
                  </a:schemeClr>
                </a:solidFill>
              </a:rPr>
              <a:t>Group 3: Surgical Error Scenario</a:t>
            </a:r>
          </a:p>
        </p:txBody>
      </p:sp>
      <p:sp>
        <p:nvSpPr>
          <p:cNvPr id="4" name="Content Placeholder 3">
            <a:extLst>
              <a:ext uri="{FF2B5EF4-FFF2-40B4-BE49-F238E27FC236}">
                <a16:creationId xmlns:a16="http://schemas.microsoft.com/office/drawing/2014/main" id="{6268128F-6DEF-424E-A801-563A2184276C}"/>
              </a:ext>
            </a:extLst>
          </p:cNvPr>
          <p:cNvSpPr>
            <a:spLocks noGrp="1"/>
          </p:cNvSpPr>
          <p:nvPr>
            <p:ph sz="half" idx="2"/>
          </p:nvPr>
        </p:nvSpPr>
        <p:spPr/>
        <p:txBody>
          <a:bodyPr>
            <a:normAutofit fontScale="85000" lnSpcReduction="20000"/>
          </a:bodyPr>
          <a:lstStyle/>
          <a:p>
            <a:pPr marL="0" indent="0" algn="just">
              <a:buNone/>
            </a:pPr>
            <a:r>
              <a:rPr lang="en-US" dirty="0"/>
              <a:t>During a minor surgical procedure (lump excision), the team fails to conduct a pre-procedure verification checklist. After surgery, it’s discovered that the incision was made on the </a:t>
            </a:r>
            <a:r>
              <a:rPr lang="en-US" b="1" dirty="0"/>
              <a:t>wrong arm</a:t>
            </a:r>
            <a:r>
              <a:rPr lang="en-US" dirty="0"/>
              <a:t> due to confusion in the patient file.</a:t>
            </a:r>
          </a:p>
          <a:p>
            <a:pPr marL="0" indent="0" algn="just">
              <a:buNone/>
            </a:pPr>
            <a:r>
              <a:rPr lang="en-US" b="1" dirty="0">
                <a:solidFill>
                  <a:schemeClr val="accent1">
                    <a:lumMod val="75000"/>
                  </a:schemeClr>
                </a:solidFill>
              </a:rPr>
              <a:t>Discussion Questions</a:t>
            </a:r>
            <a:r>
              <a:rPr lang="en-US" b="1" dirty="0"/>
              <a:t>:</a:t>
            </a:r>
            <a:endParaRPr lang="en-US" dirty="0"/>
          </a:p>
          <a:p>
            <a:pPr lvl="1" algn="just"/>
            <a:r>
              <a:rPr lang="en-US" dirty="0"/>
              <a:t>What system failure contributed to this error?</a:t>
            </a:r>
          </a:p>
          <a:p>
            <a:pPr lvl="1" algn="just"/>
            <a:r>
              <a:rPr lang="en-US" dirty="0"/>
              <a:t>What are the consequences for the patient and staff?</a:t>
            </a:r>
          </a:p>
          <a:p>
            <a:pPr lvl="1" algn="just"/>
            <a:r>
              <a:rPr lang="en-US" dirty="0"/>
              <a:t>How could this have been avoided?</a:t>
            </a:r>
          </a:p>
          <a:p>
            <a:endParaRPr lang="en-US" dirty="0"/>
          </a:p>
        </p:txBody>
      </p:sp>
      <p:sp>
        <p:nvSpPr>
          <p:cNvPr id="5" name="Text Placeholder 4">
            <a:extLst>
              <a:ext uri="{FF2B5EF4-FFF2-40B4-BE49-F238E27FC236}">
                <a16:creationId xmlns:a16="http://schemas.microsoft.com/office/drawing/2014/main" id="{294E9583-D3A4-4E56-BF00-01D3EDE467A9}"/>
              </a:ext>
            </a:extLst>
          </p:cNvPr>
          <p:cNvSpPr>
            <a:spLocks noGrp="1"/>
          </p:cNvSpPr>
          <p:nvPr>
            <p:ph type="body" sz="quarter" idx="3"/>
          </p:nvPr>
        </p:nvSpPr>
        <p:spPr>
          <a:xfrm>
            <a:off x="6172200" y="1317513"/>
            <a:ext cx="5183188" cy="823912"/>
          </a:xfrm>
        </p:spPr>
        <p:txBody>
          <a:bodyPr/>
          <a:lstStyle/>
          <a:p>
            <a:r>
              <a:rPr lang="en-US" dirty="0">
                <a:solidFill>
                  <a:schemeClr val="accent1">
                    <a:lumMod val="75000"/>
                  </a:schemeClr>
                </a:solidFill>
              </a:rPr>
              <a:t>Group 4: Diagnostic Error Scenario</a:t>
            </a:r>
          </a:p>
        </p:txBody>
      </p:sp>
      <p:sp>
        <p:nvSpPr>
          <p:cNvPr id="6" name="Content Placeholder 5">
            <a:extLst>
              <a:ext uri="{FF2B5EF4-FFF2-40B4-BE49-F238E27FC236}">
                <a16:creationId xmlns:a16="http://schemas.microsoft.com/office/drawing/2014/main" id="{D46FE087-1CB8-43E1-8459-55FDCD5324ED}"/>
              </a:ext>
            </a:extLst>
          </p:cNvPr>
          <p:cNvSpPr>
            <a:spLocks noGrp="1"/>
          </p:cNvSpPr>
          <p:nvPr>
            <p:ph sz="quarter" idx="4"/>
          </p:nvPr>
        </p:nvSpPr>
        <p:spPr/>
        <p:txBody>
          <a:bodyPr>
            <a:normAutofit fontScale="85000" lnSpcReduction="20000"/>
          </a:bodyPr>
          <a:lstStyle/>
          <a:p>
            <a:pPr marL="0" indent="0" algn="just">
              <a:buNone/>
            </a:pPr>
            <a:r>
              <a:rPr lang="en-US" dirty="0"/>
              <a:t>A 40-year-old man presents with fatigue and mild shortness of breath. The clinician diagnoses “anxiety” without conducting basic tests. Two weeks later, the patient is brought to the emergency department with severe anemia due to undiagnosed gastrointestinal bleeding.</a:t>
            </a:r>
          </a:p>
          <a:p>
            <a:pPr marL="0" indent="0" algn="just">
              <a:buNone/>
            </a:pPr>
            <a:r>
              <a:rPr lang="en-US" b="1" dirty="0">
                <a:solidFill>
                  <a:schemeClr val="accent1">
                    <a:lumMod val="75000"/>
                  </a:schemeClr>
                </a:solidFill>
              </a:rPr>
              <a:t>Discussion Questions:</a:t>
            </a:r>
            <a:endParaRPr lang="en-US" dirty="0">
              <a:solidFill>
                <a:schemeClr val="accent1">
                  <a:lumMod val="75000"/>
                </a:schemeClr>
              </a:solidFill>
            </a:endParaRPr>
          </a:p>
          <a:p>
            <a:pPr lvl="1" algn="just"/>
            <a:r>
              <a:rPr lang="en-US" dirty="0"/>
              <a:t>What cognitive or diagnostic errors occurred?</a:t>
            </a:r>
          </a:p>
          <a:p>
            <a:pPr lvl="1" algn="just"/>
            <a:r>
              <a:rPr lang="en-US" dirty="0"/>
              <a:t>What critical steps were missed?</a:t>
            </a:r>
          </a:p>
          <a:p>
            <a:pPr lvl="1" algn="just"/>
            <a:r>
              <a:rPr lang="en-US" dirty="0"/>
              <a:t>How could this diagnosis have been improved?</a:t>
            </a:r>
          </a:p>
          <a:p>
            <a:endParaRPr lang="en-US" dirty="0"/>
          </a:p>
        </p:txBody>
      </p:sp>
    </p:spTree>
    <p:extLst>
      <p:ext uri="{BB962C8B-B14F-4D97-AF65-F5344CB8AC3E}">
        <p14:creationId xmlns:p14="http://schemas.microsoft.com/office/powerpoint/2010/main" val="1511902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C19DA-190A-4CA4-BB55-93EFDCECA8BF}"/>
              </a:ext>
            </a:extLst>
          </p:cNvPr>
          <p:cNvSpPr>
            <a:spLocks noGrp="1"/>
          </p:cNvSpPr>
          <p:nvPr>
            <p:ph type="title"/>
          </p:nvPr>
        </p:nvSpPr>
        <p:spPr/>
        <p:txBody>
          <a:bodyPr>
            <a:normAutofit/>
          </a:bodyPr>
          <a:lstStyle/>
          <a:p>
            <a:pPr algn="ctr"/>
            <a:r>
              <a:rPr lang="en-US" sz="3600" b="1" dirty="0">
                <a:solidFill>
                  <a:schemeClr val="accent1">
                    <a:lumMod val="75000"/>
                  </a:schemeClr>
                </a:solidFill>
              </a:rPr>
              <a:t>Building a Culture of Safety</a:t>
            </a:r>
            <a:endParaRPr lang="en-US" sz="3600" dirty="0">
              <a:solidFill>
                <a:schemeClr val="accent1">
                  <a:lumMod val="75000"/>
                </a:schemeClr>
              </a:solidFill>
            </a:endParaRPr>
          </a:p>
        </p:txBody>
      </p:sp>
      <p:sp>
        <p:nvSpPr>
          <p:cNvPr id="3" name="Content Placeholder 2">
            <a:extLst>
              <a:ext uri="{FF2B5EF4-FFF2-40B4-BE49-F238E27FC236}">
                <a16:creationId xmlns:a16="http://schemas.microsoft.com/office/drawing/2014/main" id="{219AE002-34D7-4B2D-BEC4-C50F2828CB7C}"/>
              </a:ext>
            </a:extLst>
          </p:cNvPr>
          <p:cNvSpPr>
            <a:spLocks noGrp="1"/>
          </p:cNvSpPr>
          <p:nvPr>
            <p:ph idx="1"/>
          </p:nvPr>
        </p:nvSpPr>
        <p:spPr/>
        <p:txBody>
          <a:bodyPr/>
          <a:lstStyle/>
          <a:p>
            <a:pPr lvl="0">
              <a:lnSpc>
                <a:spcPct val="200000"/>
              </a:lnSpc>
            </a:pPr>
            <a:r>
              <a:rPr lang="en-US" dirty="0"/>
              <a:t>Encourage open reporting of errors (no blame).</a:t>
            </a:r>
          </a:p>
          <a:p>
            <a:pPr lvl="0">
              <a:lnSpc>
                <a:spcPct val="200000"/>
              </a:lnSpc>
            </a:pPr>
            <a:r>
              <a:rPr lang="en-US" dirty="0"/>
              <a:t>Conduct regular safety training.</a:t>
            </a:r>
          </a:p>
          <a:p>
            <a:pPr lvl="0">
              <a:lnSpc>
                <a:spcPct val="200000"/>
              </a:lnSpc>
            </a:pPr>
            <a:r>
              <a:rPr lang="en-US" dirty="0"/>
              <a:t>Support teamwork and mutual respect.</a:t>
            </a:r>
          </a:p>
          <a:p>
            <a:pPr lvl="0">
              <a:lnSpc>
                <a:spcPct val="200000"/>
              </a:lnSpc>
            </a:pPr>
            <a:r>
              <a:rPr lang="en-US" dirty="0"/>
              <a:t>Learn from incidents to prevent recurrence.</a:t>
            </a:r>
          </a:p>
          <a:p>
            <a:endParaRPr lang="en-US" dirty="0"/>
          </a:p>
        </p:txBody>
      </p:sp>
    </p:spTree>
    <p:extLst>
      <p:ext uri="{BB962C8B-B14F-4D97-AF65-F5344CB8AC3E}">
        <p14:creationId xmlns:p14="http://schemas.microsoft.com/office/powerpoint/2010/main" val="42932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normAutofit/>
          </a:bodyPr>
          <a:lstStyle/>
          <a:p>
            <a:r>
              <a:rPr lang="en-US" sz="3600" b="1" dirty="0">
                <a:solidFill>
                  <a:srgbClr val="0070C0"/>
                </a:solidFill>
              </a:rPr>
              <a:t>Introduction</a:t>
            </a:r>
            <a:endParaRPr lang="en-US" sz="3600" dirty="0">
              <a:solidFill>
                <a:srgbClr val="0070C0"/>
              </a:solidFill>
            </a:endParaRP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p:txBody>
          <a:bodyPr/>
          <a:lstStyle/>
          <a:p>
            <a:pPr lvl="0">
              <a:lnSpc>
                <a:spcPct val="150000"/>
              </a:lnSpc>
            </a:pPr>
            <a:r>
              <a:rPr lang="en-US" dirty="0"/>
              <a:t>Patient safety = cornerstone of quality care.</a:t>
            </a:r>
          </a:p>
          <a:p>
            <a:pPr lvl="0">
              <a:lnSpc>
                <a:spcPct val="150000"/>
              </a:lnSpc>
            </a:pPr>
            <a:r>
              <a:rPr lang="en-US" dirty="0"/>
              <a:t>PHC is the first contact point for most patients in Pakistan.</a:t>
            </a:r>
          </a:p>
          <a:p>
            <a:pPr lvl="0">
              <a:lnSpc>
                <a:spcPct val="150000"/>
              </a:lnSpc>
            </a:pPr>
            <a:r>
              <a:rPr lang="en-US" dirty="0"/>
              <a:t>Resource constraints, high workload, and limited training = higher risk of errors.</a:t>
            </a:r>
          </a:p>
          <a:p>
            <a:pPr lvl="0"/>
            <a:endParaRPr lang="en-US" dirty="0"/>
          </a:p>
          <a:p>
            <a:pPr marL="0" indent="0" algn="ctr">
              <a:buNone/>
            </a:pPr>
            <a:r>
              <a:rPr lang="en-US" dirty="0"/>
              <a:t>	💡 </a:t>
            </a:r>
            <a:r>
              <a:rPr lang="en-US" b="1" dirty="0"/>
              <a:t>Key message:</a:t>
            </a:r>
            <a:r>
              <a:rPr lang="en-US" dirty="0"/>
              <a:t> “Every healthcare worker is a guardian of patient safety.”</a:t>
            </a:r>
          </a:p>
          <a:p>
            <a:endParaRPr lang="en-US" dirty="0"/>
          </a:p>
        </p:txBody>
      </p:sp>
    </p:spTree>
    <p:extLst>
      <p:ext uri="{BB962C8B-B14F-4D97-AF65-F5344CB8AC3E}">
        <p14:creationId xmlns:p14="http://schemas.microsoft.com/office/powerpoint/2010/main" val="17420031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55B79-DC2B-4656-AF6F-8D035B800CFC}"/>
              </a:ext>
            </a:extLst>
          </p:cNvPr>
          <p:cNvSpPr>
            <a:spLocks noGrp="1"/>
          </p:cNvSpPr>
          <p:nvPr>
            <p:ph type="title"/>
          </p:nvPr>
        </p:nvSpPr>
        <p:spPr/>
        <p:txBody>
          <a:bodyPr>
            <a:normAutofit/>
          </a:bodyPr>
          <a:lstStyle/>
          <a:p>
            <a:pPr algn="ctr"/>
            <a:r>
              <a:rPr lang="en-US" sz="3600" b="1" dirty="0">
                <a:solidFill>
                  <a:schemeClr val="accent1">
                    <a:lumMod val="75000"/>
                  </a:schemeClr>
                </a:solidFill>
              </a:rPr>
              <a:t>Key Takeaways</a:t>
            </a:r>
            <a:endParaRPr lang="en-US" sz="3600" dirty="0">
              <a:solidFill>
                <a:schemeClr val="accent1">
                  <a:lumMod val="75000"/>
                </a:schemeClr>
              </a:solidFill>
            </a:endParaRPr>
          </a:p>
        </p:txBody>
      </p:sp>
      <p:sp>
        <p:nvSpPr>
          <p:cNvPr id="3" name="Content Placeholder 2">
            <a:extLst>
              <a:ext uri="{FF2B5EF4-FFF2-40B4-BE49-F238E27FC236}">
                <a16:creationId xmlns:a16="http://schemas.microsoft.com/office/drawing/2014/main" id="{D5647DAF-7299-4C64-BA54-22A6E9547F64}"/>
              </a:ext>
            </a:extLst>
          </p:cNvPr>
          <p:cNvSpPr>
            <a:spLocks noGrp="1"/>
          </p:cNvSpPr>
          <p:nvPr>
            <p:ph idx="1"/>
          </p:nvPr>
        </p:nvSpPr>
        <p:spPr/>
        <p:txBody>
          <a:bodyPr/>
          <a:lstStyle/>
          <a:p>
            <a:pPr marL="0" indent="0">
              <a:lnSpc>
                <a:spcPct val="200000"/>
              </a:lnSpc>
              <a:buNone/>
            </a:pPr>
            <a:r>
              <a:rPr lang="en-US" dirty="0"/>
              <a:t>✅ Patient safety starts with awareness.</a:t>
            </a:r>
            <a:br>
              <a:rPr lang="en-US" dirty="0"/>
            </a:br>
            <a:r>
              <a:rPr lang="en-US" dirty="0"/>
              <a:t>✅ Follow standard protocols and communicate clearly.</a:t>
            </a:r>
            <a:br>
              <a:rPr lang="en-US" dirty="0"/>
            </a:br>
            <a:r>
              <a:rPr lang="en-US" dirty="0"/>
              <a:t>✅ Empower patients and involve them in care.</a:t>
            </a:r>
            <a:br>
              <a:rPr lang="en-US" dirty="0"/>
            </a:br>
            <a:r>
              <a:rPr lang="en-US" dirty="0"/>
              <a:t>✅ Teamwork = safer outcomes.</a:t>
            </a:r>
          </a:p>
          <a:p>
            <a:endParaRPr lang="en-US" dirty="0"/>
          </a:p>
        </p:txBody>
      </p:sp>
    </p:spTree>
    <p:extLst>
      <p:ext uri="{BB962C8B-B14F-4D97-AF65-F5344CB8AC3E}">
        <p14:creationId xmlns:p14="http://schemas.microsoft.com/office/powerpoint/2010/main" val="2438085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normAutofit/>
          </a:bodyPr>
          <a:lstStyle/>
          <a:p>
            <a:r>
              <a:rPr lang="en-US" sz="3600" b="1" dirty="0">
                <a:solidFill>
                  <a:srgbClr val="0070C0"/>
                </a:solidFill>
              </a:rPr>
              <a:t>Common Patient Safety Risks</a:t>
            </a:r>
            <a:endParaRPr lang="en-US" sz="3600" dirty="0">
              <a:solidFill>
                <a:srgbClr val="0070C0"/>
              </a:solidFill>
            </a:endParaRP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p:txBody>
          <a:bodyPr/>
          <a:lstStyle/>
          <a:p>
            <a:pPr marL="514350" lvl="0" indent="-514350">
              <a:buFont typeface="+mj-lt"/>
              <a:buAutoNum type="arabicPeriod"/>
            </a:pPr>
            <a:r>
              <a:rPr lang="en-US" dirty="0"/>
              <a:t>Medication errors</a:t>
            </a:r>
          </a:p>
          <a:p>
            <a:pPr marL="514350" lvl="0" indent="-514350">
              <a:buFont typeface="+mj-lt"/>
              <a:buAutoNum type="arabicPeriod"/>
            </a:pPr>
            <a:r>
              <a:rPr lang="en-US" dirty="0"/>
              <a:t>Surgical errors</a:t>
            </a:r>
          </a:p>
          <a:p>
            <a:pPr marL="514350" lvl="0" indent="-514350">
              <a:buFont typeface="+mj-lt"/>
              <a:buAutoNum type="arabicPeriod"/>
            </a:pPr>
            <a:r>
              <a:rPr lang="en-US" dirty="0"/>
              <a:t>Healthcare-associated infections (HAIs)</a:t>
            </a:r>
          </a:p>
          <a:p>
            <a:pPr marL="514350" lvl="0" indent="-514350">
              <a:buFont typeface="+mj-lt"/>
              <a:buAutoNum type="arabicPeriod"/>
            </a:pPr>
            <a:r>
              <a:rPr lang="en-US" dirty="0"/>
              <a:t>Diagnostic errors</a:t>
            </a:r>
          </a:p>
          <a:p>
            <a:pPr marL="514350" lvl="0" indent="-514350">
              <a:buFont typeface="+mj-lt"/>
              <a:buAutoNum type="arabicPeriod"/>
            </a:pPr>
            <a:r>
              <a:rPr lang="en-US" dirty="0"/>
              <a:t>Sepsis</a:t>
            </a:r>
          </a:p>
          <a:p>
            <a:pPr marL="514350" lvl="0" indent="-514350">
              <a:buFont typeface="+mj-lt"/>
              <a:buAutoNum type="arabicPeriod"/>
            </a:pPr>
            <a:r>
              <a:rPr lang="en-US" dirty="0"/>
              <a:t>Unsafe injection practices</a:t>
            </a:r>
          </a:p>
          <a:p>
            <a:pPr marL="514350" lvl="0" indent="-514350">
              <a:buFont typeface="+mj-lt"/>
              <a:buAutoNum type="arabicPeriod"/>
            </a:pPr>
            <a:r>
              <a:rPr lang="en-US" dirty="0"/>
              <a:t>Other preventable harms (falls, pressure ulcers, transfusion errors, misidentification)</a:t>
            </a:r>
          </a:p>
          <a:p>
            <a:endParaRPr lang="en-US" dirty="0"/>
          </a:p>
        </p:txBody>
      </p:sp>
    </p:spTree>
    <p:extLst>
      <p:ext uri="{BB962C8B-B14F-4D97-AF65-F5344CB8AC3E}">
        <p14:creationId xmlns:p14="http://schemas.microsoft.com/office/powerpoint/2010/main" val="1097410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a:xfrm>
            <a:off x="838200" y="932444"/>
            <a:ext cx="10515600" cy="1325563"/>
          </a:xfrm>
        </p:spPr>
        <p:txBody>
          <a:bodyPr/>
          <a:lstStyle/>
          <a:p>
            <a:pPr algn="ctr"/>
            <a:r>
              <a:rPr lang="en-US" sz="3600" b="1" dirty="0">
                <a:solidFill>
                  <a:srgbClr val="0070C0"/>
                </a:solidFill>
              </a:rPr>
              <a:t>SECTION 1 — Medication Errors</a:t>
            </a:r>
            <a:br>
              <a:rPr lang="en-US" dirty="0"/>
            </a:br>
            <a:endParaRPr lang="en-US" dirty="0"/>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838200" y="2258007"/>
            <a:ext cx="10515600" cy="3918955"/>
          </a:xfrm>
        </p:spPr>
        <p:txBody>
          <a:bodyPr/>
          <a:lstStyle/>
          <a:p>
            <a:pPr marL="0" indent="0" algn="ctr">
              <a:buNone/>
            </a:pPr>
            <a:r>
              <a:rPr lang="en-US" sz="3200" b="1" dirty="0">
                <a:solidFill>
                  <a:srgbClr val="00B050"/>
                </a:solidFill>
              </a:rPr>
              <a:t>What Are Medication Errors?</a:t>
            </a:r>
            <a:endParaRPr lang="en-US" sz="3200" dirty="0">
              <a:solidFill>
                <a:srgbClr val="00B050"/>
              </a:solidFill>
            </a:endParaRPr>
          </a:p>
          <a:p>
            <a:endParaRPr lang="en-US" dirty="0"/>
          </a:p>
        </p:txBody>
      </p:sp>
    </p:spTree>
    <p:extLst>
      <p:ext uri="{BB962C8B-B14F-4D97-AF65-F5344CB8AC3E}">
        <p14:creationId xmlns:p14="http://schemas.microsoft.com/office/powerpoint/2010/main" val="1799733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normAutofit/>
          </a:bodyPr>
          <a:lstStyle/>
          <a:p>
            <a:r>
              <a:rPr lang="en-US" sz="3600" b="1" dirty="0">
                <a:solidFill>
                  <a:srgbClr val="0070C0"/>
                </a:solidFill>
              </a:rPr>
              <a:t>Medication Errors</a:t>
            </a: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p:txBody>
          <a:bodyPr/>
          <a:lstStyle/>
          <a:p>
            <a:pPr lvl="0">
              <a:lnSpc>
                <a:spcPct val="150000"/>
              </a:lnSpc>
            </a:pPr>
            <a:r>
              <a:rPr lang="en-US" dirty="0"/>
              <a:t>Any preventable event in prescribing, dispensing, or administering a drug.</a:t>
            </a:r>
          </a:p>
          <a:p>
            <a:pPr lvl="0">
              <a:lnSpc>
                <a:spcPct val="150000"/>
              </a:lnSpc>
            </a:pPr>
            <a:r>
              <a:rPr lang="en-US" dirty="0"/>
              <a:t>Adverse Drug Events (ADEs) cause significant harm.</a:t>
            </a:r>
          </a:p>
          <a:p>
            <a:pPr lvl="0">
              <a:lnSpc>
                <a:spcPct val="150000"/>
              </a:lnSpc>
            </a:pPr>
            <a:r>
              <a:rPr lang="en-US" dirty="0"/>
              <a:t>~1 in 30 patients experiences medication-related harm; half are preventable.</a:t>
            </a:r>
          </a:p>
          <a:p>
            <a:endParaRPr lang="en-US" dirty="0"/>
          </a:p>
        </p:txBody>
      </p:sp>
    </p:spTree>
    <p:extLst>
      <p:ext uri="{BB962C8B-B14F-4D97-AF65-F5344CB8AC3E}">
        <p14:creationId xmlns:p14="http://schemas.microsoft.com/office/powerpoint/2010/main" val="892833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normAutofit/>
          </a:bodyPr>
          <a:lstStyle/>
          <a:p>
            <a:r>
              <a:rPr lang="en-US" sz="3600" b="1" dirty="0">
                <a:solidFill>
                  <a:srgbClr val="0070C0"/>
                </a:solidFill>
              </a:rPr>
              <a:t>Prevention Strategies</a:t>
            </a:r>
            <a:br>
              <a:rPr lang="en-US" sz="3600" dirty="0">
                <a:solidFill>
                  <a:srgbClr val="0070C0"/>
                </a:solidFill>
              </a:rPr>
            </a:br>
            <a:endParaRPr lang="en-US" sz="3600" dirty="0">
              <a:solidFill>
                <a:srgbClr val="0070C0"/>
              </a:solidFill>
            </a:endParaRPr>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533400" y="1253331"/>
            <a:ext cx="7509588" cy="4351338"/>
          </a:xfrm>
        </p:spPr>
        <p:txBody>
          <a:bodyPr/>
          <a:lstStyle/>
          <a:p>
            <a:pPr marL="0" indent="0">
              <a:lnSpc>
                <a:spcPct val="150000"/>
              </a:lnSpc>
              <a:buNone/>
            </a:pPr>
            <a:r>
              <a:rPr lang="en-US" dirty="0"/>
              <a:t>✅ Use standardized checklists and protocols</a:t>
            </a:r>
            <a:br>
              <a:rPr lang="en-US" dirty="0"/>
            </a:br>
            <a:r>
              <a:rPr lang="en-US" dirty="0"/>
              <a:t>✅ Adopt electronic systems (EHR, CPOE)</a:t>
            </a:r>
            <a:br>
              <a:rPr lang="en-US" dirty="0"/>
            </a:br>
            <a:r>
              <a:rPr lang="en-US" dirty="0"/>
              <a:t>✅ Conduct medication reconciliation</a:t>
            </a:r>
            <a:br>
              <a:rPr lang="en-US" dirty="0"/>
            </a:br>
            <a:r>
              <a:rPr lang="en-US" dirty="0"/>
              <a:t>✅ Provide team training &amp; simulation</a:t>
            </a:r>
            <a:br>
              <a:rPr lang="en-US" dirty="0"/>
            </a:br>
            <a:r>
              <a:rPr lang="en-US" dirty="0"/>
              <a:t>✅ Educate and involve patients</a:t>
            </a:r>
            <a:br>
              <a:rPr lang="en-US" dirty="0"/>
            </a:br>
            <a:r>
              <a:rPr lang="en-US" dirty="0"/>
              <a:t>✅ Use unit-dose packaging</a:t>
            </a:r>
          </a:p>
          <a:p>
            <a:endParaRPr lang="en-US" dirty="0"/>
          </a:p>
        </p:txBody>
      </p:sp>
      <p:pic>
        <p:nvPicPr>
          <p:cNvPr id="4" name="Picture 3" title="Inserting image...">
            <a:extLst>
              <a:ext uri="{FF2B5EF4-FFF2-40B4-BE49-F238E27FC236}">
                <a16:creationId xmlns:a16="http://schemas.microsoft.com/office/drawing/2014/main" id="{8DF8911C-6EF7-4F7C-B01A-6DDC44828C7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481666" y="2873827"/>
            <a:ext cx="5176934" cy="28953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84344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title="Inserting image...">
            <a:extLst>
              <a:ext uri="{FF2B5EF4-FFF2-40B4-BE49-F238E27FC236}">
                <a16:creationId xmlns:a16="http://schemas.microsoft.com/office/drawing/2014/main" id="{96B946CD-910E-49B4-A59D-B35E11CB06C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extLst>
      <p:ext uri="{BB962C8B-B14F-4D97-AF65-F5344CB8AC3E}">
        <p14:creationId xmlns:p14="http://schemas.microsoft.com/office/powerpoint/2010/main" val="2456872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ACB7-E8B4-4A66-BE1C-6679FE46A5C5}"/>
              </a:ext>
            </a:extLst>
          </p:cNvPr>
          <p:cNvSpPr>
            <a:spLocks noGrp="1"/>
          </p:cNvSpPr>
          <p:nvPr>
            <p:ph type="title"/>
          </p:nvPr>
        </p:nvSpPr>
        <p:spPr/>
        <p:txBody>
          <a:bodyPr/>
          <a:lstStyle/>
          <a:p>
            <a:r>
              <a:rPr lang="en-US" sz="3600" b="1" dirty="0">
                <a:solidFill>
                  <a:srgbClr val="0070C0"/>
                </a:solidFill>
              </a:rPr>
              <a:t>SECTION 2 — Surgical Errors</a:t>
            </a:r>
            <a:br>
              <a:rPr lang="en-US" dirty="0"/>
            </a:br>
            <a:endParaRPr lang="en-US" dirty="0"/>
          </a:p>
        </p:txBody>
      </p:sp>
      <p:sp>
        <p:nvSpPr>
          <p:cNvPr id="3" name="Content Placeholder 2">
            <a:extLst>
              <a:ext uri="{FF2B5EF4-FFF2-40B4-BE49-F238E27FC236}">
                <a16:creationId xmlns:a16="http://schemas.microsoft.com/office/drawing/2014/main" id="{86760D2A-AB61-476E-B880-94C5B290E67B}"/>
              </a:ext>
            </a:extLst>
          </p:cNvPr>
          <p:cNvSpPr>
            <a:spLocks noGrp="1"/>
          </p:cNvSpPr>
          <p:nvPr>
            <p:ph idx="1"/>
          </p:nvPr>
        </p:nvSpPr>
        <p:spPr>
          <a:xfrm>
            <a:off x="261257" y="1396417"/>
            <a:ext cx="6346371" cy="4351338"/>
          </a:xfrm>
        </p:spPr>
        <p:txBody>
          <a:bodyPr>
            <a:normAutofit fontScale="92500"/>
          </a:bodyPr>
          <a:lstStyle/>
          <a:p>
            <a:pPr marL="0" indent="0">
              <a:lnSpc>
                <a:spcPct val="200000"/>
              </a:lnSpc>
              <a:buNone/>
            </a:pPr>
            <a:r>
              <a:rPr lang="en-US" b="1" u="sng" dirty="0">
                <a:solidFill>
                  <a:srgbClr val="0070C0"/>
                </a:solidFill>
              </a:rPr>
              <a:t>Surgical Errors in Healthcare</a:t>
            </a:r>
            <a:endParaRPr lang="en-US" u="sng" dirty="0">
              <a:solidFill>
                <a:srgbClr val="0070C0"/>
              </a:solidFill>
            </a:endParaRPr>
          </a:p>
          <a:p>
            <a:pPr lvl="1">
              <a:lnSpc>
                <a:spcPct val="200000"/>
              </a:lnSpc>
            </a:pPr>
            <a:r>
              <a:rPr lang="en-US" dirty="0"/>
              <a:t>10% of preventable harm occurs in surgical settings.</a:t>
            </a:r>
          </a:p>
          <a:p>
            <a:pPr lvl="1">
              <a:lnSpc>
                <a:spcPct val="200000"/>
              </a:lnSpc>
            </a:pPr>
            <a:r>
              <a:rPr lang="en-US" dirty="0"/>
              <a:t>Common examples: wrong-site surgery, anesthesia mistakes, retained items, infections, hemorrhage, nerve damage.</a:t>
            </a:r>
          </a:p>
        </p:txBody>
      </p:sp>
      <p:pic>
        <p:nvPicPr>
          <p:cNvPr id="5" name="Content Placeholder 3" title="Inserting image...">
            <a:extLst>
              <a:ext uri="{FF2B5EF4-FFF2-40B4-BE49-F238E27FC236}">
                <a16:creationId xmlns:a16="http://schemas.microsoft.com/office/drawing/2014/main" id="{05629A65-6BB9-43F9-8944-5AB46396C490}"/>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784840" y="-71543"/>
            <a:ext cx="3940629" cy="70010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578795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1742</TotalTime>
  <Words>1401</Words>
  <Application>Microsoft Office PowerPoint</Application>
  <PresentationFormat>Widescreen</PresentationFormat>
  <Paragraphs>192</Paragraphs>
  <Slides>30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Wingdings</vt:lpstr>
      <vt:lpstr>Office Theme</vt:lpstr>
      <vt:lpstr>Common Patient Safety Risks in Primary Healthcare  and Their Management</vt:lpstr>
      <vt:lpstr>Learning Objectives</vt:lpstr>
      <vt:lpstr>Introduction</vt:lpstr>
      <vt:lpstr>Common Patient Safety Risks</vt:lpstr>
      <vt:lpstr>SECTION 1 — Medication Errors </vt:lpstr>
      <vt:lpstr>Medication Errors</vt:lpstr>
      <vt:lpstr>Prevention Strategies </vt:lpstr>
      <vt:lpstr>PowerPoint Presentation</vt:lpstr>
      <vt:lpstr>SECTION 2 — Surgical Errors </vt:lpstr>
      <vt:lpstr>Common Surgical Errors</vt:lpstr>
      <vt:lpstr>Other examples of surgical errors include</vt:lpstr>
      <vt:lpstr>PowerPoint Presentation</vt:lpstr>
      <vt:lpstr>SECTION 3 — Healthcare-Associated Infections (HAIs) </vt:lpstr>
      <vt:lpstr>PowerPoint Presentation</vt:lpstr>
      <vt:lpstr>PowerPoint Presentation</vt:lpstr>
      <vt:lpstr>Preventing HAIs </vt:lpstr>
      <vt:lpstr>SECTION 4 — Diagnostic Errors </vt:lpstr>
      <vt:lpstr>Key Factors Causing Diagnostic Errors: </vt:lpstr>
      <vt:lpstr>Potential solutions to reduce diagnostic errors </vt:lpstr>
      <vt:lpstr>SECTION 5 — Sepsis </vt:lpstr>
      <vt:lpstr>Signs and Symptoms of Sepsis</vt:lpstr>
      <vt:lpstr>Preventing a Sepsis Infection</vt:lpstr>
      <vt:lpstr>SECTION 6 — Unsafe Injection Practices </vt:lpstr>
      <vt:lpstr>PowerPoint Presentation</vt:lpstr>
      <vt:lpstr>SECTION 7 — Other Preventable Errors </vt:lpstr>
      <vt:lpstr>GROUP ACTIVITY  </vt:lpstr>
      <vt:lpstr>GROUP ACTIVITY</vt:lpstr>
      <vt:lpstr>GROUP ACTIVITY</vt:lpstr>
      <vt:lpstr>Building a Culture of Safety</vt:lpstr>
      <vt:lpstr>Key 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Healthcare Quality and Patient Safety</dc:title>
  <dc:creator>DELL</dc:creator>
  <cp:lastModifiedBy>DELL</cp:lastModifiedBy>
  <cp:revision>20</cp:revision>
  <dcterms:created xsi:type="dcterms:W3CDTF">2025-10-11T07:56:07Z</dcterms:created>
  <dcterms:modified xsi:type="dcterms:W3CDTF">2025-10-13T07:16:52Z</dcterms:modified>
</cp:coreProperties>
</file>